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8" r:id="rId2"/>
    <p:sldId id="279" r:id="rId3"/>
    <p:sldId id="280" r:id="rId4"/>
    <p:sldId id="276" r:id="rId5"/>
    <p:sldId id="256" r:id="rId6"/>
    <p:sldId id="257" r:id="rId7"/>
    <p:sldId id="259" r:id="rId8"/>
    <p:sldId id="260" r:id="rId9"/>
    <p:sldId id="265" r:id="rId10"/>
    <p:sldId id="266" r:id="rId11"/>
    <p:sldId id="267" r:id="rId12"/>
    <p:sldId id="268" r:id="rId13"/>
    <p:sldId id="263" r:id="rId14"/>
    <p:sldId id="261" r:id="rId15"/>
    <p:sldId id="26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1" r:id="rId24"/>
    <p:sldId id="277" r:id="rId25"/>
    <p:sldId id="278" r:id="rId26"/>
    <p:sldId id="264" r:id="rId27"/>
  </p:sldIdLst>
  <p:sldSz cx="5400675" cy="36004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01" d="100"/>
          <a:sy n="201" d="100"/>
        </p:scale>
        <p:origin x="13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351C5-DCD3-4FA5-AD60-D823D6E11657}" type="datetimeFigureOut">
              <a:rPr lang="fr-BE" smtClean="0"/>
              <a:t>13-05-23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CBDB4-0288-4434-A06C-B4202E5A3E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837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051" y="589241"/>
            <a:ext cx="4590574" cy="1253490"/>
          </a:xfrm>
        </p:spPr>
        <p:txBody>
          <a:bodyPr anchor="b"/>
          <a:lstStyle>
            <a:lvl1pPr algn="ctr">
              <a:defRPr sz="31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085" y="1891070"/>
            <a:ext cx="4050506" cy="869275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030" indent="0" algn="ctr">
              <a:buNone/>
              <a:defRPr sz="1050"/>
            </a:lvl2pPr>
            <a:lvl3pPr marL="480060" indent="0" algn="ctr">
              <a:buNone/>
              <a:defRPr sz="945"/>
            </a:lvl3pPr>
            <a:lvl4pPr marL="720090" indent="0" algn="ctr">
              <a:buNone/>
              <a:defRPr sz="840"/>
            </a:lvl4pPr>
            <a:lvl5pPr marL="960120" indent="0" algn="ctr">
              <a:buNone/>
              <a:defRPr sz="840"/>
            </a:lvl5pPr>
            <a:lvl6pPr marL="1200150" indent="0" algn="ctr">
              <a:buNone/>
              <a:defRPr sz="840"/>
            </a:lvl6pPr>
            <a:lvl7pPr marL="1440180" indent="0" algn="ctr">
              <a:buNone/>
              <a:defRPr sz="840"/>
            </a:lvl7pPr>
            <a:lvl8pPr marL="1680210" indent="0" algn="ctr">
              <a:buNone/>
              <a:defRPr sz="840"/>
            </a:lvl8pPr>
            <a:lvl9pPr marL="1920240" indent="0" algn="ctr">
              <a:buNone/>
              <a:defRPr sz="84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64EE-DA33-4398-9B22-25D77DCB30A8}" type="datetime1">
              <a:rPr lang="fr-BE" smtClean="0"/>
              <a:t>13-05-23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097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A332E-D53A-4555-A3D8-45721D742729}" type="datetime1">
              <a:rPr lang="fr-BE" smtClean="0"/>
              <a:t>13-05-23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03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64858" y="191691"/>
            <a:ext cx="1164521" cy="305121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297" y="191691"/>
            <a:ext cx="3426053" cy="305121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AC16-5A90-401F-B9CC-D9CBB57A352C}" type="datetime1">
              <a:rPr lang="fr-BE" smtClean="0"/>
              <a:t>13-05-23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269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1227-B6A3-42AE-A0AE-0F0F72BF1A7D}" type="datetime1">
              <a:rPr lang="fr-BE" smtClean="0"/>
              <a:t>13-05-23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683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84" y="897613"/>
            <a:ext cx="4658082" cy="1497687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484" y="2409469"/>
            <a:ext cx="4658082" cy="787598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/>
                </a:solidFill>
              </a:defRPr>
            </a:lvl1pPr>
            <a:lvl2pPr marL="2400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4800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3pPr>
            <a:lvl4pPr marL="72009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9601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20015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4401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68021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AF6B-E150-48CA-9FF2-B3577F980647}" type="datetime1">
              <a:rPr lang="fr-BE" smtClean="0"/>
              <a:t>13-05-23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38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296" y="958453"/>
            <a:ext cx="2295287" cy="22844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4092" y="958453"/>
            <a:ext cx="2295287" cy="22844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9B48-BD99-4812-890D-B9852304F830}" type="datetime1">
              <a:rPr lang="fr-BE" smtClean="0"/>
              <a:t>13-05-23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061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0" y="191691"/>
            <a:ext cx="4658082" cy="6959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01" y="882610"/>
            <a:ext cx="2284738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001" y="1315164"/>
            <a:ext cx="2284738" cy="1934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34092" y="882610"/>
            <a:ext cx="2295990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34092" y="1315164"/>
            <a:ext cx="2295990" cy="19344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9DF2-0BE2-46C6-BB9B-0076AC208EB1}" type="datetime1">
              <a:rPr lang="fr-BE" smtClean="0"/>
              <a:t>13-05-23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812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9030-E223-4E94-BAB7-06834231FDD6}" type="datetime1">
              <a:rPr lang="fr-BE" smtClean="0"/>
              <a:t>13-05-23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751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D34E-BE65-4891-AD02-B498982DA353}" type="datetime1">
              <a:rPr lang="fr-BE" smtClean="0"/>
              <a:t>13-05-23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472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0" y="240030"/>
            <a:ext cx="1741858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5990" y="518399"/>
            <a:ext cx="2734092" cy="2558653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000" y="1080135"/>
            <a:ext cx="1741858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5D8C-F250-405B-A17A-A62918ED7541}" type="datetime1">
              <a:rPr lang="fr-BE" smtClean="0"/>
              <a:t>13-05-23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239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00" y="240030"/>
            <a:ext cx="1741858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95990" y="518399"/>
            <a:ext cx="2734092" cy="2558653"/>
          </a:xfrm>
        </p:spPr>
        <p:txBody>
          <a:bodyPr anchor="t"/>
          <a:lstStyle>
            <a:lvl1pPr marL="0" indent="0">
              <a:buNone/>
              <a:defRPr sz="1680"/>
            </a:lvl1pPr>
            <a:lvl2pPr marL="240030" indent="0">
              <a:buNone/>
              <a:defRPr sz="1470"/>
            </a:lvl2pPr>
            <a:lvl3pPr marL="480060" indent="0">
              <a:buNone/>
              <a:defRPr sz="1260"/>
            </a:lvl3pPr>
            <a:lvl4pPr marL="720090" indent="0">
              <a:buNone/>
              <a:defRPr sz="1050"/>
            </a:lvl4pPr>
            <a:lvl5pPr marL="960120" indent="0">
              <a:buNone/>
              <a:defRPr sz="1050"/>
            </a:lvl5pPr>
            <a:lvl6pPr marL="1200150" indent="0">
              <a:buNone/>
              <a:defRPr sz="1050"/>
            </a:lvl6pPr>
            <a:lvl7pPr marL="1440180" indent="0">
              <a:buNone/>
              <a:defRPr sz="1050"/>
            </a:lvl7pPr>
            <a:lvl8pPr marL="1680210" indent="0">
              <a:buNone/>
              <a:defRPr sz="1050"/>
            </a:lvl8pPr>
            <a:lvl9pPr marL="1920240" indent="0">
              <a:buNone/>
              <a:defRPr sz="105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000" y="1080135"/>
            <a:ext cx="1741858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681C-35CD-40F5-9B52-66CE145D00C5}" type="datetime1">
              <a:rPr lang="fr-BE" smtClean="0"/>
              <a:t>13-05-23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85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297" y="191691"/>
            <a:ext cx="4658082" cy="69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297" y="958453"/>
            <a:ext cx="4658082" cy="2284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296" y="3337084"/>
            <a:ext cx="1215152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63500-6EBD-4D33-BEE5-37EF21762DC9}" type="datetime1">
              <a:rPr lang="fr-BE" smtClean="0"/>
              <a:t>13-05-23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974" y="3337084"/>
            <a:ext cx="1822728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Fresque Comptabilité simplifiée V202305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4227" y="3337084"/>
            <a:ext cx="1215152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407E-E637-48F1-AC51-600649D6B2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93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480060" rtl="0" eaLnBrk="1" latinLnBrk="0" hangingPunct="1">
        <a:lnSpc>
          <a:spcPct val="90000"/>
        </a:lnSpc>
        <a:spcBef>
          <a:spcPct val="0"/>
        </a:spcBef>
        <a:buNone/>
        <a:defRPr sz="2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15" indent="-120015" algn="l" defTabSz="48006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10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13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16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19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025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03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21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t de fleurs, plante d’intérieur, plein air, bâtiment">
            <a:extLst>
              <a:ext uri="{FF2B5EF4-FFF2-40B4-BE49-F238E27FC236}">
                <a16:creationId xmlns:a16="http://schemas.microsoft.com/office/drawing/2014/main" id="{908E83D3-CAB4-6A86-3E53-EC56489F1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68306" cy="36004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CD989D-6DCD-1D76-B2CA-7C3B460A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26" y="84204"/>
            <a:ext cx="3779848" cy="117358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88F74F5-2D44-1EEA-552B-2E3D527F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69355-BA39-F8AE-5DC0-A43E56F9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788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>
                <a:solidFill>
                  <a:schemeClr val="bg1">
                    <a:lumMod val="50000"/>
                  </a:schemeClr>
                </a:solidFill>
              </a:rPr>
              <a:t>FG / SBD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000" dirty="0">
                <a:solidFill>
                  <a:srgbClr val="FF0000"/>
                </a:solidFill>
              </a:rPr>
              <a:t>&amp;</a:t>
            </a:r>
            <a:r>
              <a:rPr lang="fr-FR" sz="4000" dirty="0"/>
              <a:t> </a:t>
            </a:r>
            <a:r>
              <a:rPr lang="fr-FR" sz="4000" dirty="0">
                <a:solidFill>
                  <a:schemeClr val="bg1">
                    <a:lumMod val="50000"/>
                  </a:schemeClr>
                </a:solidFill>
              </a:rPr>
              <a:t>I</a:t>
            </a:r>
            <a:endParaRPr lang="fr-B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Frais généraux / services et biens divers</a:t>
            </a:r>
            <a:r>
              <a:rPr lang="fr-FR" sz="3200" dirty="0"/>
              <a:t> </a:t>
            </a:r>
            <a:r>
              <a:rPr lang="fr-FR" sz="3200" dirty="0">
                <a:solidFill>
                  <a:srgbClr val="FF0000"/>
                </a:solidFill>
              </a:rPr>
              <a:t>&amp;</a:t>
            </a:r>
            <a:r>
              <a:rPr lang="fr-FR" sz="3200" dirty="0"/>
              <a:t> </a:t>
            </a:r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biens d’investissement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70C0"/>
                </a:solidFill>
                <a:sym typeface="Wingdings" panose="05000000000000000000" pitchFamily="2" charset="2"/>
              </a:rPr>
              <a:t> Pour le fonctionnement de l'entreprise</a:t>
            </a:r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43D525-A33F-2F2E-7D50-56EE4190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056B77-4E02-102D-1876-791AAA17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322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/>
              <a:t>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5200" dirty="0"/>
              <a:t>biens d’investissement</a:t>
            </a:r>
          </a:p>
          <a:p>
            <a:pPr marL="0" indent="0">
              <a:buNone/>
            </a:pPr>
            <a:r>
              <a:rPr lang="fr-FR" sz="2600" dirty="0">
                <a:solidFill>
                  <a:srgbClr val="0070C0"/>
                </a:solidFill>
                <a:sym typeface="Wingdings" panose="05000000000000000000" pitchFamily="2" charset="2"/>
              </a:rPr>
              <a:t> Biens que l'on va pouvoir utiliser plusieurs années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D65466-85C7-A1C2-70D2-B6036638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079A8B-2167-460F-AEE5-277DEC44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441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/>
              <a:t>FG / SBD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96" y="958452"/>
            <a:ext cx="4707479" cy="25008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sz="8700" dirty="0"/>
              <a:t>Frais généraux / services et biens divers</a:t>
            </a:r>
          </a:p>
          <a:p>
            <a:pPr marL="0" indent="0">
              <a:buNone/>
            </a:pPr>
            <a:r>
              <a:rPr lang="fr-FR" sz="4400" dirty="0">
                <a:solidFill>
                  <a:srgbClr val="0070C0"/>
                </a:solidFill>
                <a:sym typeface="Wingdings" panose="05000000000000000000" pitchFamily="2" charset="2"/>
              </a:rPr>
              <a:t> Tout les frais généraux (services ou biens) qui servent pour le fonctionnement de l'entreprise pendant l'année</a:t>
            </a:r>
            <a:endParaRPr lang="en-GB" sz="4400" dirty="0"/>
          </a:p>
          <a:p>
            <a:pPr marL="0" indent="0">
              <a:buNone/>
            </a:pPr>
            <a:endParaRPr lang="fr-FR" sz="16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0CEBFE-CDF6-A8ED-4689-83252C2C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11F401-F15C-490F-6CA2-60B17969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768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rose, pétale, Fleurs coupées, Art floral&#10;&#10;Description générée automatiquement">
            <a:extLst>
              <a:ext uri="{FF2B5EF4-FFF2-40B4-BE49-F238E27FC236}">
                <a16:creationId xmlns:a16="http://schemas.microsoft.com/office/drawing/2014/main" id="{71AC3FA3-00CD-F713-7720-769AD8E6F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89" y="940086"/>
            <a:ext cx="1123892" cy="112389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</a:t>
            </a:r>
            <a:br>
              <a:rPr lang="fr-BE" dirty="0"/>
            </a:br>
            <a:r>
              <a:rPr lang="fr-BE" dirty="0" err="1"/>
              <a:t>Jardiflore</a:t>
            </a:r>
            <a:endParaRPr lang="fr-BE" dirty="0"/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15787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196,95 €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11,82 €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208,77 €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471350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15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F63B254-8414-17D0-5B82-3BEE292B1F22}"/>
              </a:ext>
            </a:extLst>
          </p:cNvPr>
          <p:cNvSpPr txBox="1"/>
          <p:nvPr/>
        </p:nvSpPr>
        <p:spPr>
          <a:xfrm>
            <a:off x="178502" y="2799136"/>
            <a:ext cx="74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Fleurs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3147CF-C033-F5D7-4BBA-1F81DCA12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703" y="1238166"/>
            <a:ext cx="1210357" cy="1645588"/>
          </a:xfrm>
          <a:prstGeom prst="rect">
            <a:avLst/>
          </a:prstGeom>
        </p:spPr>
      </p:pic>
      <p:pic>
        <p:nvPicPr>
          <p:cNvPr id="7" name="Image 6" descr="Une image contenant fleur, Fleuristerie, Art floral, Fleurs coupées&#10;&#10;Description générée automatiquement">
            <a:extLst>
              <a:ext uri="{FF2B5EF4-FFF2-40B4-BE49-F238E27FC236}">
                <a16:creationId xmlns:a16="http://schemas.microsoft.com/office/drawing/2014/main" id="{BF1308D9-2B44-59E0-B451-70DE67F4F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85" y="1702106"/>
            <a:ext cx="1097030" cy="1097030"/>
          </a:xfrm>
          <a:prstGeom prst="rect">
            <a:avLst/>
          </a:prstGeom>
        </p:spPr>
      </p:pic>
      <p:pic>
        <p:nvPicPr>
          <p:cNvPr id="13" name="Image 12" descr="Une image contenant plante, fleur, rose, pétale&#10;&#10;Description générée automatiquement">
            <a:extLst>
              <a:ext uri="{FF2B5EF4-FFF2-40B4-BE49-F238E27FC236}">
                <a16:creationId xmlns:a16="http://schemas.microsoft.com/office/drawing/2014/main" id="{03B48EF8-2F0A-0506-28C3-78872AC11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64" y="1220608"/>
            <a:ext cx="1386959" cy="1386959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54A36E9-E01F-001F-7AF4-5FD8C226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319040-C5D6-E6A5-43C8-7FE56F92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983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lein air, herbe, ciel, personne&#10;&#10;Description générée automatiquement">
            <a:extLst>
              <a:ext uri="{FF2B5EF4-FFF2-40B4-BE49-F238E27FC236}">
                <a16:creationId xmlns:a16="http://schemas.microsoft.com/office/drawing/2014/main" id="{F898AFEE-36C2-5501-6814-AE55676CF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05" y="1579269"/>
            <a:ext cx="1897311" cy="126487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GAZOLINE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469645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504,75 €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106,00 €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610,75 €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427542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27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202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Gasoil de chauffage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9B4BAF-C64A-291A-74ED-CD8F7EFA6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737" y="1246813"/>
            <a:ext cx="1126289" cy="1672497"/>
          </a:xfrm>
          <a:prstGeom prst="rect">
            <a:avLst/>
          </a:prstGeom>
        </p:spPr>
      </p:pic>
      <p:pic>
        <p:nvPicPr>
          <p:cNvPr id="7" name="Image 6" descr="Une image contenant cercle, intérieur, platine&#10;&#10;Description générée automatiquement">
            <a:extLst>
              <a:ext uri="{FF2B5EF4-FFF2-40B4-BE49-F238E27FC236}">
                <a16:creationId xmlns:a16="http://schemas.microsoft.com/office/drawing/2014/main" id="{C4380E44-DA20-2425-7D3E-9445E50A7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64" y="841335"/>
            <a:ext cx="1340041" cy="1340041"/>
          </a:xfrm>
          <a:prstGeom prst="rect">
            <a:avLst/>
          </a:prstGeom>
        </p:spPr>
      </p:pic>
      <p:pic>
        <p:nvPicPr>
          <p:cNvPr id="9" name="Image 8" descr="Une image contenant plante, plante d’intérieur, fenêtre, fleur&#10;&#10;Description générée automatiquement">
            <a:extLst>
              <a:ext uri="{FF2B5EF4-FFF2-40B4-BE49-F238E27FC236}">
                <a16:creationId xmlns:a16="http://schemas.microsoft.com/office/drawing/2014/main" id="{5DDE0D56-156D-E10D-3212-0CBE4151E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038" y="1818132"/>
            <a:ext cx="1040517" cy="10405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7C1792-EE7B-C5C7-E84B-6E59A13B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0A959-E109-CF15-62C4-AD344A0B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226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Note de crédit</a:t>
            </a:r>
            <a:br>
              <a:rPr lang="fr-BE" dirty="0"/>
            </a:br>
            <a:r>
              <a:rPr lang="fr-BE" dirty="0" err="1"/>
              <a:t>Jardiflore</a:t>
            </a:r>
            <a:endParaRPr lang="fr-BE" dirty="0"/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845892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25,00 €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1,50 €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26,50 </a:t>
                      </a:r>
                      <a:r>
                        <a:rPr lang="fr-BE" dirty="0"/>
                        <a:t>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65889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40374"/>
            <a:ext cx="203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Fleurs</a:t>
            </a:r>
          </a:p>
          <a:p>
            <a:r>
              <a:rPr lang="fr-BE" dirty="0"/>
              <a:t>(Erreur de livraison)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AC0A5C-D985-96A0-459B-0A2F6096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20" y="1229357"/>
            <a:ext cx="1255923" cy="1655925"/>
          </a:xfrm>
          <a:prstGeom prst="rect">
            <a:avLst/>
          </a:prstGeom>
        </p:spPr>
      </p:pic>
      <p:pic>
        <p:nvPicPr>
          <p:cNvPr id="7" name="Image 6" descr="Une image contenant plante, fleur, pétale, plante herbacée&#10;&#10;Description générée automatiquement">
            <a:extLst>
              <a:ext uri="{FF2B5EF4-FFF2-40B4-BE49-F238E27FC236}">
                <a16:creationId xmlns:a16="http://schemas.microsoft.com/office/drawing/2014/main" id="{1ABCE966-1104-04A2-5340-2FA876C4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97" y="1065015"/>
            <a:ext cx="1659732" cy="1659732"/>
          </a:xfrm>
          <a:prstGeom prst="rect">
            <a:avLst/>
          </a:prstGeom>
        </p:spPr>
      </p:pic>
      <p:sp>
        <p:nvSpPr>
          <p:cNvPr id="3" name="Interdiction 2">
            <a:extLst>
              <a:ext uri="{FF2B5EF4-FFF2-40B4-BE49-F238E27FC236}">
                <a16:creationId xmlns:a16="http://schemas.microsoft.com/office/drawing/2014/main" id="{258B006C-0CD5-A282-7F40-564EC69D87E6}"/>
              </a:ext>
            </a:extLst>
          </p:cNvPr>
          <p:cNvSpPr/>
          <p:nvPr/>
        </p:nvSpPr>
        <p:spPr>
          <a:xfrm>
            <a:off x="106615" y="783403"/>
            <a:ext cx="2512760" cy="2259835"/>
          </a:xfrm>
          <a:prstGeom prst="noSmoking">
            <a:avLst>
              <a:gd name="adj" fmla="val 10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971260-656E-FC5B-8261-C96E7BA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E4744CD-C473-1FB5-6C92-407EFBE1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024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0256-D2A7-C681-8618-71DBC3BF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dirty="0">
                <a:solidFill>
                  <a:srgbClr val="FF0000"/>
                </a:solidFill>
              </a:rPr>
              <a:t>TVA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C4BF3-75F6-8553-333F-D144963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BE" sz="3200" dirty="0"/>
              <a:t>La TVA est </a:t>
            </a:r>
            <a:r>
              <a:rPr lang="fr-BE" sz="3200" dirty="0">
                <a:solidFill>
                  <a:srgbClr val="00B050"/>
                </a:solidFill>
              </a:rPr>
              <a:t>déductible à 100%</a:t>
            </a:r>
            <a:r>
              <a:rPr lang="fr-BE" sz="3200" dirty="0"/>
              <a:t> pour une société commerciale normale</a:t>
            </a:r>
          </a:p>
          <a:p>
            <a:pPr marL="0" indent="0">
              <a:buNone/>
            </a:pPr>
            <a:r>
              <a:rPr lang="fr-BE" sz="3200" dirty="0"/>
              <a:t>La TVA est payée au fournisseur mais sera déduite de ce qui doit être versé à l'office de la TVA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EDA0F3-16FA-DAA9-656F-73758211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47E32E-126F-B09C-12CB-F6E5BF77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573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0256-D2A7-C681-8618-71DBC3BF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dirty="0">
                <a:solidFill>
                  <a:srgbClr val="FF0000"/>
                </a:solidFill>
              </a:rPr>
              <a:t>TVA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C4BF3-75F6-8553-333F-D144963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BE" sz="3200" dirty="0"/>
              <a:t>La TVA sera déductible pour la partie professionnelle.</a:t>
            </a:r>
          </a:p>
          <a:p>
            <a:pPr marL="0" indent="0">
              <a:buNone/>
            </a:pPr>
            <a:r>
              <a:rPr lang="fr-BE" sz="3200" dirty="0"/>
              <a:t>La TVA est payée au fournisseur et sera déduite de ce qui doit être versé à l'office de la TVA </a:t>
            </a:r>
            <a:r>
              <a:rPr lang="fr-BE" sz="3200" dirty="0">
                <a:solidFill>
                  <a:srgbClr val="00B050"/>
                </a:solidFill>
              </a:rPr>
              <a:t>uniquement pour la partie professionnelle</a:t>
            </a:r>
            <a:r>
              <a:rPr lang="fr-BE" sz="3200" dirty="0"/>
              <a:t>. </a:t>
            </a:r>
            <a:br>
              <a:rPr lang="fr-BE" sz="3200" dirty="0"/>
            </a:br>
            <a:r>
              <a:rPr lang="fr-BE" sz="3200" dirty="0"/>
              <a:t>La partie privée non-déductible peut être refacturée à la personne concernée.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481CA4-4DF6-37C5-825D-98E48F70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C2171A-0FA7-F955-4941-BA942C3D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858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00256-D2A7-C681-8618-71DBC3BF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400" dirty="0">
                <a:solidFill>
                  <a:srgbClr val="FF0000"/>
                </a:solidFill>
              </a:rPr>
              <a:t>TVA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4C4BF3-75F6-8553-333F-D144963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BE" sz="3200" dirty="0"/>
              <a:t>La TVA sera déductible pour la partie professionnelle.</a:t>
            </a:r>
          </a:p>
          <a:p>
            <a:pPr marL="0" indent="0">
              <a:buNone/>
            </a:pPr>
            <a:r>
              <a:rPr lang="fr-BE" sz="3200" dirty="0"/>
              <a:t>La TVA est payée au fournisseur et sera déduite de ce qui doit être versé à l'office de la TVA </a:t>
            </a:r>
            <a:r>
              <a:rPr lang="fr-BE" sz="3200" dirty="0">
                <a:solidFill>
                  <a:srgbClr val="00B050"/>
                </a:solidFill>
              </a:rPr>
              <a:t>uniquement pour la partie professionnelle</a:t>
            </a:r>
            <a:r>
              <a:rPr lang="fr-BE" sz="3200" dirty="0"/>
              <a:t>. </a:t>
            </a:r>
            <a:br>
              <a:rPr lang="fr-BE" sz="3200" dirty="0"/>
            </a:br>
            <a:r>
              <a:rPr lang="fr-BE" sz="3200" dirty="0"/>
              <a:t>La partie non-déductible peut généralement être intégrée au calcul d'amortissement.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F80CE1-464B-1A44-D6F8-A078832C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1283D2-96C2-2F5E-1E48-C46850C5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7289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b="1" dirty="0"/>
              <a:t>Le facturier des entrées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u="sng" dirty="0">
                <a:effectLst/>
                <a:latin typeface="Times" panose="02020603050405020304" pitchFamily="18" charset="0"/>
                <a:cs typeface="Times New Roman" panose="02020603050405020304" pitchFamily="18" charset="0"/>
              </a:rPr>
              <a:t>Objectif</a:t>
            </a:r>
            <a:endParaRPr lang="en-GB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Ici, on entend par entrées : tout ce qui est lié aux achats de l'entreprise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342900" marR="71755" lvl="0" indent="-342900" algn="just"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Celui-ci reprend toutes les factures et les notes de crédit reçues par le commerçant et qui concernent l'activité de l'entreprise.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u="sng" dirty="0">
                <a:effectLst/>
                <a:latin typeface="Times" panose="02020603050405020304" pitchFamily="18" charset="0"/>
                <a:cs typeface="Times New Roman" panose="02020603050405020304" pitchFamily="18" charset="0"/>
              </a:rPr>
              <a:t>Tenue du facturier</a:t>
            </a:r>
            <a:endParaRPr lang="en-GB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 facturier d'entrées doit être tenu par ordre de date.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49BB7B-56E8-5DD9-42DF-F3BA6C7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60C82B-4723-0C2F-C47A-AA96356C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281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F72C0-D324-2C4C-E8F4-30F763D88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7200" dirty="0">
                <a:solidFill>
                  <a:srgbClr val="FF0000"/>
                </a:solidFill>
              </a:rPr>
              <a:t>Entrées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7B8FF3-D8CD-CF1C-029F-10723348B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BE" sz="1400" dirty="0"/>
              <a:t>Ensemble des éléments qui entrent dans le fonctionnement de l'entreprise</a:t>
            </a:r>
          </a:p>
          <a:p>
            <a:r>
              <a:rPr lang="fr-BE" sz="1400" dirty="0"/>
              <a:t>Biens et services offerts par les </a:t>
            </a:r>
            <a:r>
              <a:rPr lang="fr-BE" sz="1400" dirty="0">
                <a:solidFill>
                  <a:srgbClr val="FF0000"/>
                </a:solidFill>
              </a:rPr>
              <a:t>fournisseurs </a:t>
            </a:r>
            <a:r>
              <a:rPr lang="fr-BE" sz="1400" dirty="0"/>
              <a:t>et qui génère des flux financiers avec les </a:t>
            </a:r>
            <a:r>
              <a:rPr lang="fr-BE" sz="1400" dirty="0">
                <a:solidFill>
                  <a:srgbClr val="FF0000"/>
                </a:solidFill>
              </a:rPr>
              <a:t>fournisseurs</a:t>
            </a:r>
            <a:endParaRPr lang="fr-BE" sz="1400" dirty="0"/>
          </a:p>
        </p:txBody>
      </p:sp>
      <p:sp>
        <p:nvSpPr>
          <p:cNvPr id="4" name="Flèche : droite rayée 3">
            <a:extLst>
              <a:ext uri="{FF2B5EF4-FFF2-40B4-BE49-F238E27FC236}">
                <a16:creationId xmlns:a16="http://schemas.microsoft.com/office/drawing/2014/main" id="{7DCDD56C-582B-2147-28FE-7CB73D2A8F6B}"/>
              </a:ext>
            </a:extLst>
          </p:cNvPr>
          <p:cNvSpPr/>
          <p:nvPr/>
        </p:nvSpPr>
        <p:spPr>
          <a:xfrm rot="10800000">
            <a:off x="4214812" y="914400"/>
            <a:ext cx="1100138" cy="847725"/>
          </a:xfrm>
          <a:prstGeom prst="striped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1FAAF18-EF58-6C6A-366A-457F46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AF4ED88-C308-9073-1365-39114C25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5194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4658082" cy="1014656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Le facturier des sorties (ventes)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 facturier de sorties doit être tenu par ordre de date, sans blanc, sans rature, sans lacune.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Ce facturier reprend toutes les factures et les notes de crédit envoyées par le commerçant à ses clients assujettis ainsi que les factures adressées à lui-même.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FE824F-FFE6-41C4-C21F-1AEC27C2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BC5DBA-990D-C102-640D-44643E3F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0626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Le livre des recettes</a:t>
            </a:r>
            <a:br>
              <a:rPr lang="fr-FR" sz="3600" b="1" dirty="0"/>
            </a:br>
            <a:r>
              <a:rPr lang="fr-FR" sz="3600" b="1" dirty="0"/>
              <a:t>(ventes)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Les biens ou services vendus </a:t>
            </a:r>
            <a:r>
              <a:rPr lang="fr-FR" sz="1800" b="1" u="sng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sans facture</a:t>
            </a: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 doivent être enregistrés dans le livre des recettes.  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b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Il s'agit ici de biens ou services à des particuliers, et donc qui ne sont pas destinés à l'exercice de leur activité professionnelle.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effectLst/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Le livre des recettes doit toujours être tenu sous forme de registre dont les pages doivent être numérotées ou sous forme de document récapitulatif sorti d'une caisse enregistreuse conforme.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1800" dirty="0">
                <a:latin typeface="Times" panose="02020603050405020304" pitchFamily="18" charset="0"/>
                <a:cs typeface="Times New Roman" panose="02020603050405020304" pitchFamily="18" charset="0"/>
              </a:rPr>
              <a:t>Les montants doivent être fournis par jour et par taux de TVA.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17258A-7979-197E-3C0C-0F1830BB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38E956-C9BA-A85F-CE93-A846F2E0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8152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Livre de trésorerie / </a:t>
            </a:r>
            <a:br>
              <a:rPr lang="fr-FR" sz="3600" b="1" dirty="0"/>
            </a:br>
            <a:r>
              <a:rPr lang="fr-FR" sz="3600" b="1" dirty="0"/>
              <a:t>Relevé périodique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le livre (ou journal) de trésorerie contient tous les mouvements financiers (débits, crédits et soldes)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C'est dans le livre de trésorerie que l'on pourra documenter les opérations spécifiques sans facture telles que :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Petites dépenses sans facture (où uniquement un ticket de caisse a été délivré lors de l'achat)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Transferts de fonds de la caisse vers un compte en banque et inversement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Il faut enregistrer toutes les petites dépenses justifiées par des tickets de caisse dans un relevé périodique (mensuel ou trimestriel en fonction de la périodicité de la déclaration de TVA)</a:t>
            </a:r>
            <a:endParaRPr lang="fr-FR" sz="1100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14C1D7-4F7C-6B70-7A32-BD123846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0F07F2-7BC2-E19D-8E9F-B8C79B13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3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E50D5-E6B2-BA3A-3C2C-01B74098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Livre de trésorerie / </a:t>
            </a:r>
            <a:br>
              <a:rPr lang="fr-FR" sz="3600" b="1" dirty="0"/>
            </a:br>
            <a:r>
              <a:rPr lang="fr-FR" sz="3600" b="1" dirty="0"/>
              <a:t>Relevé périodique</a:t>
            </a:r>
            <a:endParaRPr lang="fr-BE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6EAE0-2E4D-3949-C476-687F17812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fr-FR" sz="1800" b="1" u="sng" dirty="0"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le livre (ou journal) de trésorerie contient tous les mouvements financiers (débits, crédits et soldes)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</a:rPr>
              <a:t> C'est dans le livre de trésorerie que l'on pourra documenter les opérations spécifiques sans facture telles que :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Petites dépenses sans facture (où uniquement un ticket de caisse a été délivré lors de l'achat)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890" dirty="0">
                <a:latin typeface="Times" panose="02020603050405020304" pitchFamily="18" charset="0"/>
                <a:cs typeface="Times New Roman" panose="02020603050405020304" pitchFamily="18" charset="0"/>
              </a:rPr>
              <a:t>Transferts de fonds de la caisse vers un compte en banque et inversement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fr-FR" sz="1100" dirty="0">
                <a:latin typeface="Times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Il faut enregistrer toutes les petites dépenses justifiées par des tickets de caisse dans un relevé périodique (mensuel ou trimestriel en fonction de la périodicité de la déclaration de TVA)</a:t>
            </a:r>
            <a:endParaRPr lang="fr-FR" sz="1100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14C1D7-4F7C-6B70-7A32-BD123846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0F07F2-7BC2-E19D-8E9F-B8C79B13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12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56" y="191691"/>
            <a:ext cx="2402881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Note de crédit client </a:t>
            </a:r>
            <a:br>
              <a:rPr lang="fr-BE" dirty="0"/>
            </a:br>
            <a:r>
              <a:rPr lang="fr-BE" dirty="0"/>
              <a:t>Entreprise Fleuron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66854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1,20 €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21,20 €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32536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163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pot brisé lors </a:t>
            </a:r>
          </a:p>
          <a:p>
            <a:r>
              <a:rPr lang="fr-FR" dirty="0"/>
              <a:t>de la livraison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D7963E-25D9-50C6-A61E-27091E85B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814" y="1203363"/>
            <a:ext cx="1144135" cy="1677788"/>
          </a:xfrm>
          <a:prstGeom prst="rect">
            <a:avLst/>
          </a:prstGeom>
        </p:spPr>
      </p:pic>
      <p:pic>
        <p:nvPicPr>
          <p:cNvPr id="10" name="Image 9" descr="Une image contenant pot de fleurs, plante d’intérieur, plante, sol&#10;&#10;Description générée automatiquement">
            <a:extLst>
              <a:ext uri="{FF2B5EF4-FFF2-40B4-BE49-F238E27FC236}">
                <a16:creationId xmlns:a16="http://schemas.microsoft.com/office/drawing/2014/main" id="{EB5E5C24-63EF-310A-AA88-5CD1F80B7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035987"/>
            <a:ext cx="1833562" cy="1833562"/>
          </a:xfrm>
          <a:prstGeom prst="rect">
            <a:avLst/>
          </a:prstGeom>
        </p:spPr>
      </p:pic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DA133A23-A568-877E-B6F5-3931202E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6D50C113-CE1E-F564-1D47-6DBBEA82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06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91691"/>
            <a:ext cx="2657475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Décompte des opérations de la caisse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986696"/>
              </p:ext>
            </p:extLst>
          </p:nvPr>
        </p:nvGraphicFramePr>
        <p:xfrm>
          <a:off x="2733675" y="191691"/>
          <a:ext cx="2284414" cy="1323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Taux de 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 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1207,97 €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 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marL="0" marR="0" lvl="0" indent="0" algn="ctr" defTabSz="4800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TVA 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3901,26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8417083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651358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fin de journée</a:t>
            </a:r>
            <a:endParaRPr lang="fr-BE" dirty="0"/>
          </a:p>
        </p:txBody>
      </p:sp>
      <p:graphicFrame>
        <p:nvGraphicFramePr>
          <p:cNvPr id="3" name="Tableau 11">
            <a:extLst>
              <a:ext uri="{FF2B5EF4-FFF2-40B4-BE49-F238E27FC236}">
                <a16:creationId xmlns:a16="http://schemas.microsoft.com/office/drawing/2014/main" id="{8498CA52-BFC8-3B1A-CAFD-4481760B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75874"/>
              </p:ext>
            </p:extLst>
          </p:nvPr>
        </p:nvGraphicFramePr>
        <p:xfrm>
          <a:off x="2733675" y="1650232"/>
          <a:ext cx="2284414" cy="1041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Moyen de paiement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En espèces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4087,38 €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Par carte / banque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1021,85 €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pic>
        <p:nvPicPr>
          <p:cNvPr id="7" name="Image 6" descr="Une image contenant intérieur, plante d’intérieur, pot de fleurs, vase&#10;&#10;Description générée automatiquement">
            <a:extLst>
              <a:ext uri="{FF2B5EF4-FFF2-40B4-BE49-F238E27FC236}">
                <a16:creationId xmlns:a16="http://schemas.microsoft.com/office/drawing/2014/main" id="{03A246F2-45CE-50FC-F655-7904B8DE1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6" y="938764"/>
            <a:ext cx="1888562" cy="1888562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52DBA4-123F-0474-A6BA-65B7E3EE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0C73F7A-5543-FAF0-1A78-7F6BFF6D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370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Ticket </a:t>
            </a:r>
            <a:br>
              <a:rPr lang="fr-BE" dirty="0"/>
            </a:br>
            <a:r>
              <a:rPr lang="fr-BE" dirty="0"/>
              <a:t>Superette Du Coin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216664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13,00 €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2,73 €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15,73 €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55744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12 avril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54663"/>
            <a:ext cx="24060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Café et boissons</a:t>
            </a:r>
            <a:br>
              <a:rPr lang="fr-BE" dirty="0"/>
            </a:br>
            <a:r>
              <a:rPr lang="fr-BE" sz="1600" dirty="0"/>
              <a:t>(pour réunion avec clients)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D9B7A9-F36D-AAC5-55EC-DB144944D0DD}"/>
              </a:ext>
            </a:extLst>
          </p:cNvPr>
          <p:cNvSpPr txBox="1"/>
          <p:nvPr/>
        </p:nvSpPr>
        <p:spPr>
          <a:xfrm>
            <a:off x="2801709" y="1180157"/>
            <a:ext cx="22653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Superette Du Coin</a:t>
            </a:r>
            <a:br>
              <a:rPr lang="fr-BE" dirty="0"/>
            </a:br>
            <a:endParaRPr lang="fr-BE" dirty="0"/>
          </a:p>
          <a:p>
            <a:r>
              <a:rPr lang="fr-BE" dirty="0"/>
              <a:t>Café			8,47 €</a:t>
            </a:r>
          </a:p>
          <a:p>
            <a:r>
              <a:rPr lang="fr-BE" dirty="0"/>
              <a:t>Eau (packs)	7,26 €</a:t>
            </a:r>
          </a:p>
          <a:p>
            <a:endParaRPr lang="fr-BE" dirty="0"/>
          </a:p>
          <a:p>
            <a:r>
              <a:rPr lang="fr-BE" dirty="0"/>
              <a:t>Total			15,73 €</a:t>
            </a:r>
          </a:p>
        </p:txBody>
      </p:sp>
      <p:pic>
        <p:nvPicPr>
          <p:cNvPr id="6" name="Image 5" descr="Une image contenant vaisselle, tasse de café, Plats et corbeilles, soucoupe&#10;&#10;Description générée automatiquement">
            <a:extLst>
              <a:ext uri="{FF2B5EF4-FFF2-40B4-BE49-F238E27FC236}">
                <a16:creationId xmlns:a16="http://schemas.microsoft.com/office/drawing/2014/main" id="{33DA9CC8-8D9E-16A5-74F6-02B7E9900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02" y="1139295"/>
            <a:ext cx="1018494" cy="1018494"/>
          </a:xfrm>
          <a:prstGeom prst="rect">
            <a:avLst/>
          </a:prstGeom>
        </p:spPr>
      </p:pic>
      <p:pic>
        <p:nvPicPr>
          <p:cNvPr id="8" name="Image 7" descr="Une image contenant boisson, récipients pour boire, vaisselle, table&#10;&#10;Description générée automatiquement">
            <a:extLst>
              <a:ext uri="{FF2B5EF4-FFF2-40B4-BE49-F238E27FC236}">
                <a16:creationId xmlns:a16="http://schemas.microsoft.com/office/drawing/2014/main" id="{82B80C38-09A3-746E-9B02-1645600D1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43" y="1573174"/>
            <a:ext cx="1169231" cy="116923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B86B23-5B2F-E4ED-6BA3-991D97791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420FE1-1E5A-02A7-DA90-F219FA5F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649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F72C0-D324-2C4C-E8F4-30F763D88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7200" dirty="0">
                <a:solidFill>
                  <a:srgbClr val="0070C0"/>
                </a:solidFill>
              </a:rPr>
              <a:t>Sorties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7B8FF3-D8CD-CF1C-029F-10723348B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r-BE" sz="1400" dirty="0"/>
              <a:t>Ensemble des éléments liés aux </a:t>
            </a:r>
            <a:r>
              <a:rPr lang="fr-BE" sz="1400" dirty="0">
                <a:solidFill>
                  <a:srgbClr val="0070C0"/>
                </a:solidFill>
              </a:rPr>
              <a:t>ventes</a:t>
            </a:r>
            <a:r>
              <a:rPr lang="fr-BE" sz="1400" dirty="0"/>
              <a:t> </a:t>
            </a:r>
            <a:br>
              <a:rPr lang="fr-BE" sz="1400" dirty="0"/>
            </a:br>
            <a:r>
              <a:rPr lang="fr-BE" sz="1400" dirty="0"/>
              <a:t>réalisées par l'entreprise</a:t>
            </a:r>
          </a:p>
          <a:p>
            <a:r>
              <a:rPr lang="fr-BE" sz="1400" dirty="0"/>
              <a:t>Tout ce qui concerne les biens et services vendus aux </a:t>
            </a:r>
            <a:r>
              <a:rPr lang="fr-BE" sz="1400" dirty="0">
                <a:solidFill>
                  <a:srgbClr val="0070C0"/>
                </a:solidFill>
              </a:rPr>
              <a:t>clients</a:t>
            </a:r>
            <a:r>
              <a:rPr lang="fr-BE" sz="1400" dirty="0"/>
              <a:t> et qui génère des flux financiers avec les </a:t>
            </a:r>
            <a:r>
              <a:rPr lang="fr-BE" sz="1400" b="1" dirty="0">
                <a:solidFill>
                  <a:srgbClr val="0070C0"/>
                </a:solidFill>
              </a:rPr>
              <a:t>clients</a:t>
            </a:r>
          </a:p>
        </p:txBody>
      </p:sp>
      <p:sp>
        <p:nvSpPr>
          <p:cNvPr id="4" name="Flèche : droite rayée 3">
            <a:extLst>
              <a:ext uri="{FF2B5EF4-FFF2-40B4-BE49-F238E27FC236}">
                <a16:creationId xmlns:a16="http://schemas.microsoft.com/office/drawing/2014/main" id="{53401109-82EF-2F41-011C-20925ABBF8B9}"/>
              </a:ext>
            </a:extLst>
          </p:cNvPr>
          <p:cNvSpPr/>
          <p:nvPr/>
        </p:nvSpPr>
        <p:spPr>
          <a:xfrm rot="10800000">
            <a:off x="238125" y="876300"/>
            <a:ext cx="1100138" cy="847725"/>
          </a:xfrm>
          <a:prstGeom prst="striped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A0D5D3-9077-D108-3D99-8E695059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B6911D-08EF-46AA-307E-30580DF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586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client </a:t>
            </a:r>
            <a:br>
              <a:rPr lang="fr-BE" dirty="0"/>
            </a:br>
            <a:r>
              <a:rPr lang="fr-BE" dirty="0"/>
              <a:t>Entreprise Fleuron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036019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600,00 €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36,00 €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636,00 €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060808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187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Plantes de bureau</a:t>
            </a:r>
          </a:p>
        </p:txBody>
      </p:sp>
      <p:pic>
        <p:nvPicPr>
          <p:cNvPr id="5" name="Image 4" descr="Une image contenant plante d’intérieur, chaise, meubles, plante&#10;&#10;Description générée automatiquement">
            <a:extLst>
              <a:ext uri="{FF2B5EF4-FFF2-40B4-BE49-F238E27FC236}">
                <a16:creationId xmlns:a16="http://schemas.microsoft.com/office/drawing/2014/main" id="{ABFEC57B-4C1F-1723-5FE9-9A98D2EFC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6" y="1023247"/>
            <a:ext cx="990599" cy="990599"/>
          </a:xfrm>
          <a:prstGeom prst="rect">
            <a:avLst/>
          </a:prstGeom>
        </p:spPr>
      </p:pic>
      <p:pic>
        <p:nvPicPr>
          <p:cNvPr id="7" name="Image 6" descr="Une image contenant plante, plante d’intérieur, mur, intérieur&#10;&#10;Description générée automatiquement">
            <a:extLst>
              <a:ext uri="{FF2B5EF4-FFF2-40B4-BE49-F238E27FC236}">
                <a16:creationId xmlns:a16="http://schemas.microsoft.com/office/drawing/2014/main" id="{9D9EA829-828C-0ABC-648F-D88B434B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84" y="1031126"/>
            <a:ext cx="990599" cy="990599"/>
          </a:xfrm>
          <a:prstGeom prst="rect">
            <a:avLst/>
          </a:prstGeom>
        </p:spPr>
      </p:pic>
      <p:pic>
        <p:nvPicPr>
          <p:cNvPr id="9" name="Image 8" descr="Une image contenant mur, plante d’intérieur, intérieur, pot de fleurs&#10;&#10;Description générée automatiquement">
            <a:extLst>
              <a:ext uri="{FF2B5EF4-FFF2-40B4-BE49-F238E27FC236}">
                <a16:creationId xmlns:a16="http://schemas.microsoft.com/office/drawing/2014/main" id="{44617A38-F040-16B0-8210-7613D85EC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47" y="1887879"/>
            <a:ext cx="990599" cy="990599"/>
          </a:xfrm>
          <a:prstGeom prst="rect">
            <a:avLst/>
          </a:prstGeom>
        </p:spPr>
      </p:pic>
      <p:pic>
        <p:nvPicPr>
          <p:cNvPr id="13" name="Image 12" descr="Une image contenant plante d’intérieur, intérieur, mur, pot de fleurs&#10;&#10;Description générée automatiquement">
            <a:extLst>
              <a:ext uri="{FF2B5EF4-FFF2-40B4-BE49-F238E27FC236}">
                <a16:creationId xmlns:a16="http://schemas.microsoft.com/office/drawing/2014/main" id="{2F1886AF-6529-7E2E-9F0B-B74C93A2B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6" y="1887879"/>
            <a:ext cx="990599" cy="9905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2C5C3A-3EB5-8496-2159-DD8E54021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736" y="1219894"/>
            <a:ext cx="1278292" cy="1674850"/>
          </a:xfrm>
          <a:prstGeom prst="rect">
            <a:avLst/>
          </a:prstGeom>
        </p:spPr>
      </p:pic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5EC4BCBE-8BFD-923E-450C-5C363F0C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27AB7671-D75F-0EFB-AC07-8B81CDF1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511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Proximus</a:t>
            </a:r>
          </a:p>
        </p:txBody>
      </p:sp>
      <p:pic>
        <p:nvPicPr>
          <p:cNvPr id="10" name="Espace réservé du contenu 9" descr="Une image contenant Téléphone mobile, personne, Appareil de communications portable, téléphone cellulaire&#10;&#10;Description générée automatiquement">
            <a:extLst>
              <a:ext uri="{FF2B5EF4-FFF2-40B4-BE49-F238E27FC236}">
                <a16:creationId xmlns:a16="http://schemas.microsoft.com/office/drawing/2014/main" id="{C12724BD-EAAD-89C9-1DC5-2BAF0FE53B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31" y="958850"/>
            <a:ext cx="1924521" cy="1924521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07E61C4-5A6D-1EF8-E6C4-9ABDC2320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675" y="1318741"/>
            <a:ext cx="2295525" cy="1564630"/>
          </a:xfrm>
        </p:spPr>
      </p:pic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32316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41,97 €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8,81 €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50,78 €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779077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 janvier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2E9F41F9-E5E3-E67F-401D-497C20ABB74F}"/>
              </a:ext>
            </a:extLst>
          </p:cNvPr>
          <p:cNvSpPr txBox="1"/>
          <p:nvPr/>
        </p:nvSpPr>
        <p:spPr>
          <a:xfrm>
            <a:off x="103340" y="2840504"/>
            <a:ext cx="263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Communications</a:t>
            </a:r>
            <a:br>
              <a:rPr lang="fr-BE" dirty="0"/>
            </a:br>
            <a:r>
              <a:rPr lang="fr-BE" dirty="0"/>
              <a:t>&amp; Abonnements GSM/TEL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A67FBE3-05F1-493E-164C-C8C6ACA3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DF51CC-1FFC-5CA9-0062-5C7B4A18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760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ETS ROULE-VITE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646084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20 000,00 €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4 200,00 €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24 200,00 €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389181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21 mars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pic>
        <p:nvPicPr>
          <p:cNvPr id="13" name="Espace réservé du contenu 12" descr="Une image contenant Véhicule terrestre, véhicule, roue, voiture&#10;&#10;Description générée automatiquement">
            <a:extLst>
              <a:ext uri="{FF2B5EF4-FFF2-40B4-BE49-F238E27FC236}">
                <a16:creationId xmlns:a16="http://schemas.microsoft.com/office/drawing/2014/main" id="{33922B62-51EC-1A97-E39A-7CF016CF3B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7" y="1303095"/>
            <a:ext cx="2746476" cy="151216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C859FB-6164-E6F0-4FD9-51F6D3A59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795" y="1303096"/>
            <a:ext cx="1146173" cy="150844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D06163-1094-1EBE-4572-9E1531AF42E9}"/>
              </a:ext>
            </a:extLst>
          </p:cNvPr>
          <p:cNvSpPr txBox="1"/>
          <p:nvPr/>
        </p:nvSpPr>
        <p:spPr>
          <a:xfrm>
            <a:off x="297456" y="2878478"/>
            <a:ext cx="87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Voiture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CB330B6-EA76-D2B7-D4D8-CC6FD960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3A0BDD0-AFB2-65AA-237D-5EDD4300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108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</a:t>
            </a:r>
            <a:br>
              <a:rPr lang="fr-BE" dirty="0"/>
            </a:br>
            <a:r>
              <a:rPr lang="fr-BE" dirty="0"/>
              <a:t>Aux Baccaras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80517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429,90 €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25,79 €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455,69 €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039215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18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83229B0-B5C5-506F-23E1-661A4EEB7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172" y="1315503"/>
            <a:ext cx="1233420" cy="1483633"/>
          </a:xfrm>
          <a:prstGeom prst="rect">
            <a:avLst/>
          </a:prstGeom>
        </p:spPr>
      </p:pic>
      <p:pic>
        <p:nvPicPr>
          <p:cNvPr id="9" name="Image 8" descr="Une image contenant plante, Plante annuelle, Chrysanthèmes, pétale&#10;&#10;Description générée automatiquement">
            <a:extLst>
              <a:ext uri="{FF2B5EF4-FFF2-40B4-BE49-F238E27FC236}">
                <a16:creationId xmlns:a16="http://schemas.microsoft.com/office/drawing/2014/main" id="{AE8C5E71-E506-C1F5-1DB3-600B3905D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" y="1429431"/>
            <a:ext cx="3048000" cy="125577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63B254-8414-17D0-5B82-3BEE292B1F22}"/>
              </a:ext>
            </a:extLst>
          </p:cNvPr>
          <p:cNvSpPr txBox="1"/>
          <p:nvPr/>
        </p:nvSpPr>
        <p:spPr>
          <a:xfrm>
            <a:off x="178502" y="2799136"/>
            <a:ext cx="180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Paquets de fleurs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D16C1B-0B98-65FD-C5A5-EFE95BE9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14B4D4-EE8B-491B-4D8B-4B838508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675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appareil de cuisine, flamme, feu, cheminée&#10;&#10;Description générée automatiquement">
            <a:extLst>
              <a:ext uri="{FF2B5EF4-FFF2-40B4-BE49-F238E27FC236}">
                <a16:creationId xmlns:a16="http://schemas.microsoft.com/office/drawing/2014/main" id="{5033AEA9-205B-667C-FDBB-4C4E22204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874" y="1800225"/>
            <a:ext cx="1255126" cy="1255126"/>
          </a:xfrm>
          <a:prstGeom prst="rect">
            <a:avLst/>
          </a:prstGeom>
        </p:spPr>
      </p:pic>
      <p:pic>
        <p:nvPicPr>
          <p:cNvPr id="9" name="Image 8" descr="Une image contenant appareil de cuisine, électroménager, cuisinière, Four à gaz&#10;&#10;Description générée automatiquement">
            <a:extLst>
              <a:ext uri="{FF2B5EF4-FFF2-40B4-BE49-F238E27FC236}">
                <a16:creationId xmlns:a16="http://schemas.microsoft.com/office/drawing/2014/main" id="{4A0B50CE-44C9-5EEA-B86A-9986BD828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81" y="1551692"/>
            <a:ext cx="1326786" cy="132678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5DE418-4A90-3398-BFAB-8450F6F4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7" y="191691"/>
            <a:ext cx="2329040" cy="695921"/>
          </a:xfrm>
        </p:spPr>
        <p:txBody>
          <a:bodyPr>
            <a:normAutofit fontScale="90000"/>
          </a:bodyPr>
          <a:lstStyle/>
          <a:p>
            <a:r>
              <a:rPr lang="fr-BE" dirty="0"/>
              <a:t>Facture </a:t>
            </a:r>
            <a:br>
              <a:rPr lang="fr-BE" dirty="0"/>
            </a:br>
            <a:r>
              <a:rPr lang="fr-BE" dirty="0"/>
              <a:t>Engie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1A51E8B3-6DC0-B651-6FF7-200A6034C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93683"/>
              </p:ext>
            </p:extLst>
          </p:nvPr>
        </p:nvGraphicFramePr>
        <p:xfrm>
          <a:off x="2733675" y="191691"/>
          <a:ext cx="2284414" cy="99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07">
                  <a:extLst>
                    <a:ext uri="{9D8B030D-6E8A-4147-A177-3AD203B41FA5}">
                      <a16:colId xmlns:a16="http://schemas.microsoft.com/office/drawing/2014/main" val="4007017113"/>
                    </a:ext>
                  </a:extLst>
                </a:gridCol>
                <a:gridCol w="1142207">
                  <a:extLst>
                    <a:ext uri="{9D8B030D-6E8A-4147-A177-3AD203B41FA5}">
                      <a16:colId xmlns:a16="http://schemas.microsoft.com/office/drawing/2014/main" val="3814314561"/>
                    </a:ext>
                  </a:extLst>
                </a:gridCol>
              </a:tblGrid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204,45 €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637476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45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42,94 </a:t>
                      </a:r>
                      <a:r>
                        <a:rPr lang="fr-BE" dirty="0"/>
                        <a:t>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80065"/>
                  </a:ext>
                </a:extLst>
              </a:tr>
              <a:tr h="330874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TVAC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247,39 €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434937"/>
                  </a:ext>
                </a:extLst>
              </a:tr>
            </a:tbl>
          </a:graphicData>
        </a:graphic>
      </p:graphicFrame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5A279343-DB7C-D284-4794-092E92FB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45220"/>
              </p:ext>
            </p:extLst>
          </p:nvPr>
        </p:nvGraphicFramePr>
        <p:xfrm>
          <a:off x="2733675" y="2930326"/>
          <a:ext cx="2295524" cy="3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">
                  <a:extLst>
                    <a:ext uri="{9D8B030D-6E8A-4147-A177-3AD203B41FA5}">
                      <a16:colId xmlns:a16="http://schemas.microsoft.com/office/drawing/2014/main" val="2674778299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4161404291"/>
                    </a:ext>
                  </a:extLst>
                </a:gridCol>
              </a:tblGrid>
              <a:tr h="312937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 février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16587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D549FA0-7F39-0FD6-C49E-FB85B4598A15}"/>
              </a:ext>
            </a:extLst>
          </p:cNvPr>
          <p:cNvSpPr txBox="1"/>
          <p:nvPr/>
        </p:nvSpPr>
        <p:spPr>
          <a:xfrm>
            <a:off x="297456" y="2878478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Gaz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82560D-5C1C-77A8-B96D-66849B287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993" y="1193714"/>
            <a:ext cx="1255125" cy="1684764"/>
          </a:xfrm>
          <a:prstGeom prst="rect">
            <a:avLst/>
          </a:prstGeom>
        </p:spPr>
      </p:pic>
      <p:pic>
        <p:nvPicPr>
          <p:cNvPr id="7" name="Image 6" descr="Une image contenant appareil, texte, compteur, Instrument de mesure&#10;&#10;Description générée automatiquement">
            <a:extLst>
              <a:ext uri="{FF2B5EF4-FFF2-40B4-BE49-F238E27FC236}">
                <a16:creationId xmlns:a16="http://schemas.microsoft.com/office/drawing/2014/main" id="{575900E0-7C5B-AD30-9DFD-06ABE6C71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7" y="964699"/>
            <a:ext cx="1948226" cy="129362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E16FB3-61BA-C55F-82BA-CAC98E39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772314-B511-346B-176C-3C1426FB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334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A6AEA-7652-839F-3F1F-E52625D8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/>
              <a:t>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6B1B7-1876-EACB-2D11-3E85C3930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600" b="1" dirty="0"/>
              <a:t>Marchandises</a:t>
            </a:r>
            <a:r>
              <a:rPr lang="fr-FR" sz="3600" dirty="0"/>
              <a:t>, matières premières et matières auxiliaires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2400" dirty="0">
                <a:solidFill>
                  <a:srgbClr val="0070C0"/>
                </a:solidFill>
                <a:sym typeface="Wingdings" panose="05000000000000000000" pitchFamily="2" charset="2"/>
              </a:rPr>
              <a:t> A destination des clients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B33D07-C113-12BC-CD4E-03B6CEB9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Fresque Comptabilité simplifiée V202305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9A9C3E-8C73-4048-FCD3-065F938D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E407E-E637-48F1-AC51-600649D6B298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64415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832</TotalTime>
  <Words>1097</Words>
  <Application>Microsoft Office PowerPoint</Application>
  <PresentationFormat>Personnalisé</PresentationFormat>
  <Paragraphs>238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</vt:lpstr>
      <vt:lpstr>Wingdings</vt:lpstr>
      <vt:lpstr>Thème Office</vt:lpstr>
      <vt:lpstr>Présentation PowerPoint</vt:lpstr>
      <vt:lpstr>Entrées</vt:lpstr>
      <vt:lpstr>Sorties</vt:lpstr>
      <vt:lpstr>Facture client  Entreprise Fleuron</vt:lpstr>
      <vt:lpstr>Facture  Proximus</vt:lpstr>
      <vt:lpstr>Facture  ETS ROULE-VITE</vt:lpstr>
      <vt:lpstr>Facture Aux Baccaras</vt:lpstr>
      <vt:lpstr>Facture  Engie</vt:lpstr>
      <vt:lpstr>M</vt:lpstr>
      <vt:lpstr>FG / SBD &amp; I</vt:lpstr>
      <vt:lpstr>I</vt:lpstr>
      <vt:lpstr>FG / SBD</vt:lpstr>
      <vt:lpstr>Facture Jardiflore</vt:lpstr>
      <vt:lpstr>Facture  GAZOLINE</vt:lpstr>
      <vt:lpstr>Note de crédit Jardiflore</vt:lpstr>
      <vt:lpstr>TVA</vt:lpstr>
      <vt:lpstr>TVA</vt:lpstr>
      <vt:lpstr>TVA</vt:lpstr>
      <vt:lpstr>Le facturier des entrées</vt:lpstr>
      <vt:lpstr>Le facturier des sorties (ventes)</vt:lpstr>
      <vt:lpstr>Le livre des recettes (ventes)</vt:lpstr>
      <vt:lpstr>Livre de trésorerie /  Relevé périodique</vt:lpstr>
      <vt:lpstr>Livre de trésorerie /  Relevé périodique</vt:lpstr>
      <vt:lpstr>Note de crédit client  Entreprise Fleuron</vt:lpstr>
      <vt:lpstr>Décompte des opérations de la caisse</vt:lpstr>
      <vt:lpstr>Ticket  Superette Du Coin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Facture Proximus</dc:title>
  <dc:creator>Sebastien Erkens</dc:creator>
  <cp:lastModifiedBy>Sebastien Erkens</cp:lastModifiedBy>
  <cp:revision>5</cp:revision>
  <dcterms:created xsi:type="dcterms:W3CDTF">2023-05-12T09:06:17Z</dcterms:created>
  <dcterms:modified xsi:type="dcterms:W3CDTF">2023-05-12T23:43:17Z</dcterms:modified>
</cp:coreProperties>
</file>