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5" r:id="rId9"/>
    <p:sldId id="273" r:id="rId10"/>
    <p:sldId id="277" r:id="rId11"/>
    <p:sldId id="269" r:id="rId12"/>
    <p:sldId id="270" r:id="rId13"/>
    <p:sldId id="258" r:id="rId14"/>
    <p:sldId id="268" r:id="rId15"/>
    <p:sldId id="264" r:id="rId16"/>
    <p:sldId id="272" r:id="rId17"/>
    <p:sldId id="274" r:id="rId18"/>
    <p:sldId id="275" r:id="rId19"/>
    <p:sldId id="276" r:id="rId20"/>
    <p:sldId id="281" r:id="rId21"/>
    <p:sldId id="266" r:id="rId22"/>
    <p:sldId id="267" r:id="rId23"/>
    <p:sldId id="271" r:id="rId24"/>
    <p:sldId id="279" r:id="rId25"/>
    <p:sldId id="280" r:id="rId26"/>
    <p:sldId id="278" r:id="rId27"/>
    <p:sldId id="282" r:id="rId28"/>
    <p:sldId id="283" r:id="rId29"/>
  </p:sldIdLst>
  <p:sldSz cx="11015663" cy="73437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E9EC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63692C-A0DD-4DDA-B3FE-6C85CAF0FF92}" v="21" dt="2024-05-11T17:14:18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7568E-C88F-4110-8856-DDF4039BB81F}" type="datetimeFigureOut">
              <a:rPr lang="fr-BE" smtClean="0"/>
              <a:t>15-10-24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4F0F7-A265-45EC-9C69-45CEF61A7F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31966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6175" y="1201864"/>
            <a:ext cx="9363314" cy="2556722"/>
          </a:xfrm>
        </p:spPr>
        <p:txBody>
          <a:bodyPr anchor="b"/>
          <a:lstStyle>
            <a:lvl1pPr algn="ctr">
              <a:defRPr sz="642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958" y="3857182"/>
            <a:ext cx="8261747" cy="1773045"/>
          </a:xfrm>
        </p:spPr>
        <p:txBody>
          <a:bodyPr/>
          <a:lstStyle>
            <a:lvl1pPr marL="0" indent="0" algn="ctr">
              <a:buNone/>
              <a:defRPr sz="2570"/>
            </a:lvl1pPr>
            <a:lvl2pPr marL="489570" indent="0" algn="ctr">
              <a:buNone/>
              <a:defRPr sz="2142"/>
            </a:lvl2pPr>
            <a:lvl3pPr marL="979140" indent="0" algn="ctr">
              <a:buNone/>
              <a:defRPr sz="1927"/>
            </a:lvl3pPr>
            <a:lvl4pPr marL="1468709" indent="0" algn="ctr">
              <a:buNone/>
              <a:defRPr sz="1713"/>
            </a:lvl4pPr>
            <a:lvl5pPr marL="1958279" indent="0" algn="ctr">
              <a:buNone/>
              <a:defRPr sz="1713"/>
            </a:lvl5pPr>
            <a:lvl6pPr marL="2447849" indent="0" algn="ctr">
              <a:buNone/>
              <a:defRPr sz="1713"/>
            </a:lvl6pPr>
            <a:lvl7pPr marL="2937419" indent="0" algn="ctr">
              <a:buNone/>
              <a:defRPr sz="1713"/>
            </a:lvl7pPr>
            <a:lvl8pPr marL="3426988" indent="0" algn="ctr">
              <a:buNone/>
              <a:defRPr sz="1713"/>
            </a:lvl8pPr>
            <a:lvl9pPr marL="3916558" indent="0" algn="ctr">
              <a:buNone/>
              <a:defRPr sz="171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C1BC6-A086-4570-9965-0D5DAFAE99E0}" type="datetime1">
              <a:rPr lang="fr-BE" smtClean="0"/>
              <a:t>15-10-24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9236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E44F-693A-4054-98FC-CCEFC7D9A943}" type="datetime1">
              <a:rPr lang="fr-BE" smtClean="0"/>
              <a:t>15-10-24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5516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83085" y="390988"/>
            <a:ext cx="2375252" cy="622351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7328" y="390988"/>
            <a:ext cx="6988061" cy="622351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93C96-747F-41ED-A6B8-EF5A7F653B03}" type="datetime1">
              <a:rPr lang="fr-BE" smtClean="0"/>
              <a:t>15-10-24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0536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60264-4603-4A15-AFEB-1BFADD2020D6}" type="datetime1">
              <a:rPr lang="fr-BE" smtClean="0"/>
              <a:t>15-10-24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903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590" y="1830846"/>
            <a:ext cx="9501009" cy="3054806"/>
          </a:xfrm>
        </p:spPr>
        <p:txBody>
          <a:bodyPr anchor="b"/>
          <a:lstStyle>
            <a:lvl1pPr>
              <a:defRPr sz="642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590" y="4914552"/>
            <a:ext cx="9501009" cy="1606450"/>
          </a:xfrm>
        </p:spPr>
        <p:txBody>
          <a:bodyPr/>
          <a:lstStyle>
            <a:lvl1pPr marL="0" indent="0">
              <a:buNone/>
              <a:defRPr sz="2570">
                <a:solidFill>
                  <a:schemeClr val="tx1">
                    <a:tint val="82000"/>
                  </a:schemeClr>
                </a:solidFill>
              </a:defRPr>
            </a:lvl1pPr>
            <a:lvl2pPr marL="489570" indent="0">
              <a:buNone/>
              <a:defRPr sz="2142">
                <a:solidFill>
                  <a:schemeClr val="tx1">
                    <a:tint val="82000"/>
                  </a:schemeClr>
                </a:solidFill>
              </a:defRPr>
            </a:lvl2pPr>
            <a:lvl3pPr marL="979140" indent="0">
              <a:buNone/>
              <a:defRPr sz="1927">
                <a:solidFill>
                  <a:schemeClr val="tx1">
                    <a:tint val="82000"/>
                  </a:schemeClr>
                </a:solidFill>
              </a:defRPr>
            </a:lvl3pPr>
            <a:lvl4pPr marL="1468709" indent="0">
              <a:buNone/>
              <a:defRPr sz="1713">
                <a:solidFill>
                  <a:schemeClr val="tx1">
                    <a:tint val="82000"/>
                  </a:schemeClr>
                </a:solidFill>
              </a:defRPr>
            </a:lvl4pPr>
            <a:lvl5pPr marL="1958279" indent="0">
              <a:buNone/>
              <a:defRPr sz="1713">
                <a:solidFill>
                  <a:schemeClr val="tx1">
                    <a:tint val="82000"/>
                  </a:schemeClr>
                </a:solidFill>
              </a:defRPr>
            </a:lvl5pPr>
            <a:lvl6pPr marL="2447849" indent="0">
              <a:buNone/>
              <a:defRPr sz="1713">
                <a:solidFill>
                  <a:schemeClr val="tx1">
                    <a:tint val="82000"/>
                  </a:schemeClr>
                </a:solidFill>
              </a:defRPr>
            </a:lvl6pPr>
            <a:lvl7pPr marL="2937419" indent="0">
              <a:buNone/>
              <a:defRPr sz="1713">
                <a:solidFill>
                  <a:schemeClr val="tx1">
                    <a:tint val="82000"/>
                  </a:schemeClr>
                </a:solidFill>
              </a:defRPr>
            </a:lvl7pPr>
            <a:lvl8pPr marL="3426988" indent="0">
              <a:buNone/>
              <a:defRPr sz="1713">
                <a:solidFill>
                  <a:schemeClr val="tx1">
                    <a:tint val="82000"/>
                  </a:schemeClr>
                </a:solidFill>
              </a:defRPr>
            </a:lvl8pPr>
            <a:lvl9pPr marL="3916558" indent="0">
              <a:buNone/>
              <a:defRPr sz="171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458AD-7E88-49FD-91E4-8E30949A3B54}" type="datetime1">
              <a:rPr lang="fr-BE" smtClean="0"/>
              <a:t>15-10-24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69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7327" y="1954940"/>
            <a:ext cx="4681657" cy="465955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6679" y="1954940"/>
            <a:ext cx="4681657" cy="465955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90B3-F53C-472E-8BB9-5A29EF8539A3}" type="datetime1">
              <a:rPr lang="fr-BE" smtClean="0"/>
              <a:t>15-10-24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424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762" y="390990"/>
            <a:ext cx="9501009" cy="14194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763" y="1800246"/>
            <a:ext cx="4660141" cy="882272"/>
          </a:xfrm>
        </p:spPr>
        <p:txBody>
          <a:bodyPr anchor="b"/>
          <a:lstStyle>
            <a:lvl1pPr marL="0" indent="0">
              <a:buNone/>
              <a:defRPr sz="2570" b="1"/>
            </a:lvl1pPr>
            <a:lvl2pPr marL="489570" indent="0">
              <a:buNone/>
              <a:defRPr sz="2142" b="1"/>
            </a:lvl2pPr>
            <a:lvl3pPr marL="979140" indent="0">
              <a:buNone/>
              <a:defRPr sz="1927" b="1"/>
            </a:lvl3pPr>
            <a:lvl4pPr marL="1468709" indent="0">
              <a:buNone/>
              <a:defRPr sz="1713" b="1"/>
            </a:lvl4pPr>
            <a:lvl5pPr marL="1958279" indent="0">
              <a:buNone/>
              <a:defRPr sz="1713" b="1"/>
            </a:lvl5pPr>
            <a:lvl6pPr marL="2447849" indent="0">
              <a:buNone/>
              <a:defRPr sz="1713" b="1"/>
            </a:lvl6pPr>
            <a:lvl7pPr marL="2937419" indent="0">
              <a:buNone/>
              <a:defRPr sz="1713" b="1"/>
            </a:lvl7pPr>
            <a:lvl8pPr marL="3426988" indent="0">
              <a:buNone/>
              <a:defRPr sz="1713" b="1"/>
            </a:lvl8pPr>
            <a:lvl9pPr marL="3916558" indent="0">
              <a:buNone/>
              <a:defRPr sz="171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763" y="2682518"/>
            <a:ext cx="4660141" cy="394558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6680" y="1800246"/>
            <a:ext cx="4683092" cy="882272"/>
          </a:xfrm>
        </p:spPr>
        <p:txBody>
          <a:bodyPr anchor="b"/>
          <a:lstStyle>
            <a:lvl1pPr marL="0" indent="0">
              <a:buNone/>
              <a:defRPr sz="2570" b="1"/>
            </a:lvl1pPr>
            <a:lvl2pPr marL="489570" indent="0">
              <a:buNone/>
              <a:defRPr sz="2142" b="1"/>
            </a:lvl2pPr>
            <a:lvl3pPr marL="979140" indent="0">
              <a:buNone/>
              <a:defRPr sz="1927" b="1"/>
            </a:lvl3pPr>
            <a:lvl4pPr marL="1468709" indent="0">
              <a:buNone/>
              <a:defRPr sz="1713" b="1"/>
            </a:lvl4pPr>
            <a:lvl5pPr marL="1958279" indent="0">
              <a:buNone/>
              <a:defRPr sz="1713" b="1"/>
            </a:lvl5pPr>
            <a:lvl6pPr marL="2447849" indent="0">
              <a:buNone/>
              <a:defRPr sz="1713" b="1"/>
            </a:lvl6pPr>
            <a:lvl7pPr marL="2937419" indent="0">
              <a:buNone/>
              <a:defRPr sz="1713" b="1"/>
            </a:lvl7pPr>
            <a:lvl8pPr marL="3426988" indent="0">
              <a:buNone/>
              <a:defRPr sz="1713" b="1"/>
            </a:lvl8pPr>
            <a:lvl9pPr marL="3916558" indent="0">
              <a:buNone/>
              <a:defRPr sz="171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6680" y="2682518"/>
            <a:ext cx="4683092" cy="394558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B98D-3C2C-426B-927B-280B03BF0087}" type="datetime1">
              <a:rPr lang="fr-BE" smtClean="0"/>
              <a:t>15-10-24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13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9A367-43FC-4152-B8EE-201FF5EE0116}" type="datetime1">
              <a:rPr lang="fr-BE" smtClean="0"/>
              <a:t>15-10-24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8393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F3A55-08D1-4069-AD2E-0491D154F292}" type="datetime1">
              <a:rPr lang="fr-BE" smtClean="0"/>
              <a:t>15-10-24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95358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762" y="489585"/>
            <a:ext cx="3552838" cy="1713548"/>
          </a:xfrm>
        </p:spPr>
        <p:txBody>
          <a:bodyPr anchor="b"/>
          <a:lstStyle>
            <a:lvl1pPr>
              <a:defRPr sz="34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092" y="1057369"/>
            <a:ext cx="5576679" cy="5218840"/>
          </a:xfrm>
        </p:spPr>
        <p:txBody>
          <a:bodyPr/>
          <a:lstStyle>
            <a:lvl1pPr>
              <a:defRPr sz="3427"/>
            </a:lvl1pPr>
            <a:lvl2pPr>
              <a:defRPr sz="2998"/>
            </a:lvl2pPr>
            <a:lvl3pPr>
              <a:defRPr sz="2570"/>
            </a:lvl3pPr>
            <a:lvl4pPr>
              <a:defRPr sz="2142"/>
            </a:lvl4pPr>
            <a:lvl5pPr>
              <a:defRPr sz="2142"/>
            </a:lvl5pPr>
            <a:lvl6pPr>
              <a:defRPr sz="2142"/>
            </a:lvl6pPr>
            <a:lvl7pPr>
              <a:defRPr sz="2142"/>
            </a:lvl7pPr>
            <a:lvl8pPr>
              <a:defRPr sz="2142"/>
            </a:lvl8pPr>
            <a:lvl9pPr>
              <a:defRPr sz="214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762" y="2203133"/>
            <a:ext cx="3552838" cy="4081575"/>
          </a:xfrm>
        </p:spPr>
        <p:txBody>
          <a:bodyPr/>
          <a:lstStyle>
            <a:lvl1pPr marL="0" indent="0">
              <a:buNone/>
              <a:defRPr sz="1713"/>
            </a:lvl1pPr>
            <a:lvl2pPr marL="489570" indent="0">
              <a:buNone/>
              <a:defRPr sz="1499"/>
            </a:lvl2pPr>
            <a:lvl3pPr marL="979140" indent="0">
              <a:buNone/>
              <a:defRPr sz="1285"/>
            </a:lvl3pPr>
            <a:lvl4pPr marL="1468709" indent="0">
              <a:buNone/>
              <a:defRPr sz="1071"/>
            </a:lvl4pPr>
            <a:lvl5pPr marL="1958279" indent="0">
              <a:buNone/>
              <a:defRPr sz="1071"/>
            </a:lvl5pPr>
            <a:lvl6pPr marL="2447849" indent="0">
              <a:buNone/>
              <a:defRPr sz="1071"/>
            </a:lvl6pPr>
            <a:lvl7pPr marL="2937419" indent="0">
              <a:buNone/>
              <a:defRPr sz="1071"/>
            </a:lvl7pPr>
            <a:lvl8pPr marL="3426988" indent="0">
              <a:buNone/>
              <a:defRPr sz="1071"/>
            </a:lvl8pPr>
            <a:lvl9pPr marL="3916558" indent="0">
              <a:buNone/>
              <a:defRPr sz="107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EB09E-C1B7-4615-BDDE-2AE6B4512867}" type="datetime1">
              <a:rPr lang="fr-BE" smtClean="0"/>
              <a:t>15-10-24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907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762" y="489585"/>
            <a:ext cx="3552838" cy="1713548"/>
          </a:xfrm>
        </p:spPr>
        <p:txBody>
          <a:bodyPr anchor="b"/>
          <a:lstStyle>
            <a:lvl1pPr>
              <a:defRPr sz="34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83092" y="1057369"/>
            <a:ext cx="5576679" cy="5218840"/>
          </a:xfrm>
        </p:spPr>
        <p:txBody>
          <a:bodyPr anchor="t"/>
          <a:lstStyle>
            <a:lvl1pPr marL="0" indent="0">
              <a:buNone/>
              <a:defRPr sz="3427"/>
            </a:lvl1pPr>
            <a:lvl2pPr marL="489570" indent="0">
              <a:buNone/>
              <a:defRPr sz="2998"/>
            </a:lvl2pPr>
            <a:lvl3pPr marL="979140" indent="0">
              <a:buNone/>
              <a:defRPr sz="2570"/>
            </a:lvl3pPr>
            <a:lvl4pPr marL="1468709" indent="0">
              <a:buNone/>
              <a:defRPr sz="2142"/>
            </a:lvl4pPr>
            <a:lvl5pPr marL="1958279" indent="0">
              <a:buNone/>
              <a:defRPr sz="2142"/>
            </a:lvl5pPr>
            <a:lvl6pPr marL="2447849" indent="0">
              <a:buNone/>
              <a:defRPr sz="2142"/>
            </a:lvl6pPr>
            <a:lvl7pPr marL="2937419" indent="0">
              <a:buNone/>
              <a:defRPr sz="2142"/>
            </a:lvl7pPr>
            <a:lvl8pPr marL="3426988" indent="0">
              <a:buNone/>
              <a:defRPr sz="2142"/>
            </a:lvl8pPr>
            <a:lvl9pPr marL="3916558" indent="0">
              <a:buNone/>
              <a:defRPr sz="214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762" y="2203133"/>
            <a:ext cx="3552838" cy="4081575"/>
          </a:xfrm>
        </p:spPr>
        <p:txBody>
          <a:bodyPr/>
          <a:lstStyle>
            <a:lvl1pPr marL="0" indent="0">
              <a:buNone/>
              <a:defRPr sz="1713"/>
            </a:lvl1pPr>
            <a:lvl2pPr marL="489570" indent="0">
              <a:buNone/>
              <a:defRPr sz="1499"/>
            </a:lvl2pPr>
            <a:lvl3pPr marL="979140" indent="0">
              <a:buNone/>
              <a:defRPr sz="1285"/>
            </a:lvl3pPr>
            <a:lvl4pPr marL="1468709" indent="0">
              <a:buNone/>
              <a:defRPr sz="1071"/>
            </a:lvl4pPr>
            <a:lvl5pPr marL="1958279" indent="0">
              <a:buNone/>
              <a:defRPr sz="1071"/>
            </a:lvl5pPr>
            <a:lvl6pPr marL="2447849" indent="0">
              <a:buNone/>
              <a:defRPr sz="1071"/>
            </a:lvl6pPr>
            <a:lvl7pPr marL="2937419" indent="0">
              <a:buNone/>
              <a:defRPr sz="1071"/>
            </a:lvl7pPr>
            <a:lvl8pPr marL="3426988" indent="0">
              <a:buNone/>
              <a:defRPr sz="1071"/>
            </a:lvl8pPr>
            <a:lvl9pPr marL="3916558" indent="0">
              <a:buNone/>
              <a:defRPr sz="107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F76B-40F7-4B90-9C94-210C43935DCB}" type="datetime1">
              <a:rPr lang="fr-BE" smtClean="0"/>
              <a:t>15-10-24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CPT4C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6174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7327" y="390990"/>
            <a:ext cx="9501009" cy="1419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327" y="1954940"/>
            <a:ext cx="9501009" cy="4659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327" y="6806593"/>
            <a:ext cx="2478524" cy="39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258142-1345-4EFC-BAED-27088DE4B53C}" type="datetime1">
              <a:rPr lang="fr-BE" smtClean="0"/>
              <a:t>15-10-24</a:t>
            </a:fld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48939" y="6806593"/>
            <a:ext cx="3717786" cy="39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fr-BE" dirty="0"/>
              <a:t>CPT4C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9812" y="6806593"/>
            <a:ext cx="2478524" cy="390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6D2BDD-9F50-4DCA-A863-78AC04D8EDD6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2860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79140" rtl="0" eaLnBrk="1" latinLnBrk="0" hangingPunct="1">
        <a:lnSpc>
          <a:spcPct val="90000"/>
        </a:lnSpc>
        <a:spcBef>
          <a:spcPct val="0"/>
        </a:spcBef>
        <a:buNone/>
        <a:defRPr sz="47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4785" indent="-244785" algn="l" defTabSz="979140" rtl="0" eaLnBrk="1" latinLnBrk="0" hangingPunct="1">
        <a:lnSpc>
          <a:spcPct val="90000"/>
        </a:lnSpc>
        <a:spcBef>
          <a:spcPts val="1071"/>
        </a:spcBef>
        <a:buFont typeface="Arial" panose="020B0604020202020204" pitchFamily="34" charset="0"/>
        <a:buChar char="•"/>
        <a:defRPr sz="2998" kern="1200">
          <a:solidFill>
            <a:schemeClr val="tx1"/>
          </a:solidFill>
          <a:latin typeface="+mn-lt"/>
          <a:ea typeface="+mn-ea"/>
          <a:cs typeface="+mn-cs"/>
        </a:defRPr>
      </a:lvl1pPr>
      <a:lvl2pPr marL="734355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2570" kern="1200">
          <a:solidFill>
            <a:schemeClr val="tx1"/>
          </a:solidFill>
          <a:latin typeface="+mn-lt"/>
          <a:ea typeface="+mn-ea"/>
          <a:cs typeface="+mn-cs"/>
        </a:defRPr>
      </a:lvl2pPr>
      <a:lvl3pPr marL="1223924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2142" kern="1200">
          <a:solidFill>
            <a:schemeClr val="tx1"/>
          </a:solidFill>
          <a:latin typeface="+mn-lt"/>
          <a:ea typeface="+mn-ea"/>
          <a:cs typeface="+mn-cs"/>
        </a:defRPr>
      </a:lvl3pPr>
      <a:lvl4pPr marL="1713494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1927" kern="1200">
          <a:solidFill>
            <a:schemeClr val="tx1"/>
          </a:solidFill>
          <a:latin typeface="+mn-lt"/>
          <a:ea typeface="+mn-ea"/>
          <a:cs typeface="+mn-cs"/>
        </a:defRPr>
      </a:lvl4pPr>
      <a:lvl5pPr marL="2203064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1927" kern="1200">
          <a:solidFill>
            <a:schemeClr val="tx1"/>
          </a:solidFill>
          <a:latin typeface="+mn-lt"/>
          <a:ea typeface="+mn-ea"/>
          <a:cs typeface="+mn-cs"/>
        </a:defRPr>
      </a:lvl5pPr>
      <a:lvl6pPr marL="2692634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1927" kern="1200">
          <a:solidFill>
            <a:schemeClr val="tx1"/>
          </a:solidFill>
          <a:latin typeface="+mn-lt"/>
          <a:ea typeface="+mn-ea"/>
          <a:cs typeface="+mn-cs"/>
        </a:defRPr>
      </a:lvl6pPr>
      <a:lvl7pPr marL="3182203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1927" kern="1200">
          <a:solidFill>
            <a:schemeClr val="tx1"/>
          </a:solidFill>
          <a:latin typeface="+mn-lt"/>
          <a:ea typeface="+mn-ea"/>
          <a:cs typeface="+mn-cs"/>
        </a:defRPr>
      </a:lvl7pPr>
      <a:lvl8pPr marL="3671773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1927" kern="1200">
          <a:solidFill>
            <a:schemeClr val="tx1"/>
          </a:solidFill>
          <a:latin typeface="+mn-lt"/>
          <a:ea typeface="+mn-ea"/>
          <a:cs typeface="+mn-cs"/>
        </a:defRPr>
      </a:lvl8pPr>
      <a:lvl9pPr marL="4161343" indent="-244785" algn="l" defTabSz="979140" rtl="0" eaLnBrk="1" latinLnBrk="0" hangingPunct="1">
        <a:lnSpc>
          <a:spcPct val="90000"/>
        </a:lnSpc>
        <a:spcBef>
          <a:spcPts val="535"/>
        </a:spcBef>
        <a:buFont typeface="Arial" panose="020B0604020202020204" pitchFamily="34" charset="0"/>
        <a:buChar char="•"/>
        <a:defRPr sz="19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1pPr>
      <a:lvl2pPr marL="489570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2pPr>
      <a:lvl3pPr marL="979140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3pPr>
      <a:lvl4pPr marL="1468709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4pPr>
      <a:lvl5pPr marL="1958279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5pPr>
      <a:lvl6pPr marL="2447849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6pPr>
      <a:lvl7pPr marL="2937419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7pPr>
      <a:lvl8pPr marL="3426988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8pPr>
      <a:lvl9pPr marL="3916558" algn="l" defTabSz="979140" rtl="0" eaLnBrk="1" latinLnBrk="0" hangingPunct="1">
        <a:defRPr sz="192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fr-fr/photo/appareil-photo-reflex-numerique-noir-et-marron-688689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tonerd.it/nuova-canon-cinema-camera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4CDDCD-E62F-C116-DE61-8B34047A425D}"/>
              </a:ext>
            </a:extLst>
          </p:cNvPr>
          <p:cNvSpPr/>
          <p:nvPr/>
        </p:nvSpPr>
        <p:spPr>
          <a:xfrm>
            <a:off x="2696984" y="834789"/>
            <a:ext cx="2602125" cy="26021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</a:rPr>
              <a:t>Charges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ACF1DF-0A98-3289-3AED-DBE78BD4ED78}"/>
              </a:ext>
            </a:extLst>
          </p:cNvPr>
          <p:cNvSpPr/>
          <p:nvPr/>
        </p:nvSpPr>
        <p:spPr>
          <a:xfrm>
            <a:off x="2696984" y="3886980"/>
            <a:ext cx="2602125" cy="260212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</a:rPr>
              <a:t>Actif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B11F4A-9308-F154-B486-91602884FBB3}"/>
              </a:ext>
            </a:extLst>
          </p:cNvPr>
          <p:cNvSpPr/>
          <p:nvPr/>
        </p:nvSpPr>
        <p:spPr>
          <a:xfrm>
            <a:off x="5861224" y="834790"/>
            <a:ext cx="2602125" cy="2602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</a:rPr>
              <a:t>Produits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E74A70-CD93-0C14-BF9D-5DA9F71418BB}"/>
              </a:ext>
            </a:extLst>
          </p:cNvPr>
          <p:cNvSpPr/>
          <p:nvPr/>
        </p:nvSpPr>
        <p:spPr>
          <a:xfrm>
            <a:off x="5861225" y="3886980"/>
            <a:ext cx="2602125" cy="260212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>
                <a:solidFill>
                  <a:schemeClr val="tx1"/>
                </a:solidFill>
              </a:rPr>
              <a:t>Passif</a:t>
            </a:r>
            <a:endParaRPr lang="fr-BE" sz="3600" dirty="0">
              <a:solidFill>
                <a:schemeClr val="tx1"/>
              </a:solidFill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8144A7B0-546D-B60D-A496-05DB67C55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</a:t>
            </a:fld>
            <a:endParaRPr lang="fr-BE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F7A8155-6FD6-FF29-D495-9A10A98D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9418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75BFE-01AD-A2FE-DF09-C531A59E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Chiffre d'affaires et les différents produits d'exploitation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5DFFFD-758E-7588-B046-13854D2F3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Les </a:t>
            </a:r>
            <a:r>
              <a:rPr lang="fr-FR" dirty="0">
                <a:highlight>
                  <a:srgbClr val="FFFF00"/>
                </a:highlight>
              </a:rPr>
              <a:t>ventes</a:t>
            </a:r>
            <a:r>
              <a:rPr lang="fr-FR" dirty="0"/>
              <a:t> et prestations de services influencent positivement le résultat</a:t>
            </a:r>
          </a:p>
          <a:p>
            <a:r>
              <a:rPr lang="fr-FR" dirty="0"/>
              <a:t>Il se peut également que l’entreprise reçoive des subsides pour son exploitation (exemple : soutien des autorités pour certaines activités ou initiatives)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B701D0-68F4-CF67-2AC3-E6DE32AA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A6DAEF-70D5-A929-AC53-02CBB98F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19471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C57F4CF-D5C1-1F86-8787-48D020EDE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9450696-E603-DA5C-76CF-D5AD81294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11</a:t>
            </a:fld>
            <a:endParaRPr lang="fr-BE" dirty="0"/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5A457D4A-539C-B0F6-8A7C-B09ED306C876}"/>
              </a:ext>
            </a:extLst>
          </p:cNvPr>
          <p:cNvSpPr/>
          <p:nvPr/>
        </p:nvSpPr>
        <p:spPr>
          <a:xfrm>
            <a:off x="7221894" y="419877"/>
            <a:ext cx="2417298" cy="6130212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E022E9-076B-BE96-B39A-F861539896C9}"/>
              </a:ext>
            </a:extLst>
          </p:cNvPr>
          <p:cNvSpPr/>
          <p:nvPr/>
        </p:nvSpPr>
        <p:spPr>
          <a:xfrm>
            <a:off x="1750642" y="2823263"/>
            <a:ext cx="426732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Liquidit</a:t>
            </a:r>
            <a:r>
              <a:rPr lang="fr-FR" sz="8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é</a:t>
            </a:r>
            <a:endParaRPr lang="fr-FR" sz="80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0915F4-6E22-D193-61B3-466F380B58CB}"/>
              </a:ext>
            </a:extLst>
          </p:cNvPr>
          <p:cNvSpPr txBox="1"/>
          <p:nvPr/>
        </p:nvSpPr>
        <p:spPr>
          <a:xfrm>
            <a:off x="5374433" y="662473"/>
            <a:ext cx="1771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- (Moins liquide)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1FA997-D377-835A-90B2-1256AE3937D3}"/>
              </a:ext>
            </a:extLst>
          </p:cNvPr>
          <p:cNvSpPr txBox="1"/>
          <p:nvPr/>
        </p:nvSpPr>
        <p:spPr>
          <a:xfrm>
            <a:off x="5526719" y="5666791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+ (Plus liquide)</a:t>
            </a:r>
          </a:p>
        </p:txBody>
      </p:sp>
    </p:spTree>
    <p:extLst>
      <p:ext uri="{BB962C8B-B14F-4D97-AF65-F5344CB8AC3E}">
        <p14:creationId xmlns:p14="http://schemas.microsoft.com/office/powerpoint/2010/main" val="2224237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C57F4CF-D5C1-1F86-8787-48D020EDE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9450696-E603-DA5C-76CF-D5AD81294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12</a:t>
            </a:fld>
            <a:endParaRPr lang="fr-BE" dirty="0"/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id="{5A457D4A-539C-B0F6-8A7C-B09ED306C876}"/>
              </a:ext>
            </a:extLst>
          </p:cNvPr>
          <p:cNvSpPr/>
          <p:nvPr/>
        </p:nvSpPr>
        <p:spPr>
          <a:xfrm>
            <a:off x="1408922" y="466530"/>
            <a:ext cx="2417298" cy="6130212"/>
          </a:xfrm>
          <a:prstGeom prst="down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0915F4-6E22-D193-61B3-466F380B58CB}"/>
              </a:ext>
            </a:extLst>
          </p:cNvPr>
          <p:cNvSpPr txBox="1"/>
          <p:nvPr/>
        </p:nvSpPr>
        <p:spPr>
          <a:xfrm>
            <a:off x="3977837" y="466530"/>
            <a:ext cx="1846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- (Moins exigible)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1FA997-D377-835A-90B2-1256AE3937D3}"/>
              </a:ext>
            </a:extLst>
          </p:cNvPr>
          <p:cNvSpPr txBox="1"/>
          <p:nvPr/>
        </p:nvSpPr>
        <p:spPr>
          <a:xfrm>
            <a:off x="3977837" y="5863761"/>
            <a:ext cx="1721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+ (Plus exigible)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D3E81F9-A10B-C125-1732-81DE6EDB894A}"/>
              </a:ext>
            </a:extLst>
          </p:cNvPr>
          <p:cNvSpPr/>
          <p:nvPr/>
        </p:nvSpPr>
        <p:spPr>
          <a:xfrm>
            <a:off x="4629025" y="2595759"/>
            <a:ext cx="474341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Exigibilité</a:t>
            </a:r>
          </a:p>
        </p:txBody>
      </p:sp>
    </p:spTree>
    <p:extLst>
      <p:ext uri="{BB962C8B-B14F-4D97-AF65-F5344CB8AC3E}">
        <p14:creationId xmlns:p14="http://schemas.microsoft.com/office/powerpoint/2010/main" val="1494178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E68729C-87B6-AC30-D538-DACBBF2AF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13</a:t>
            </a:fld>
            <a:endParaRPr lang="fr-BE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1337BE-1918-3F1E-CE17-797650032905}"/>
              </a:ext>
            </a:extLst>
          </p:cNvPr>
          <p:cNvSpPr txBox="1"/>
          <p:nvPr/>
        </p:nvSpPr>
        <p:spPr>
          <a:xfrm>
            <a:off x="3465444" y="547955"/>
            <a:ext cx="4084773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8000" dirty="0">
                <a:highlight>
                  <a:srgbClr val="00FF00"/>
                </a:highlight>
              </a:rPr>
              <a:t>Bénéfice</a:t>
            </a:r>
          </a:p>
          <a:p>
            <a:pPr algn="ctr"/>
            <a:r>
              <a:rPr lang="fr-FR" sz="8000" dirty="0"/>
              <a:t>&lt;</a:t>
            </a:r>
          </a:p>
          <a:p>
            <a:pPr algn="ctr"/>
            <a:r>
              <a:rPr lang="fr-FR" sz="8000" dirty="0"/>
              <a:t> = </a:t>
            </a:r>
          </a:p>
          <a:p>
            <a:pPr algn="ctr"/>
            <a:r>
              <a:rPr lang="fr-FR" sz="8000" dirty="0"/>
              <a:t>&gt;</a:t>
            </a:r>
          </a:p>
          <a:p>
            <a:pPr algn="ctr"/>
            <a:r>
              <a:rPr lang="fr-FR" sz="8000" dirty="0">
                <a:solidFill>
                  <a:schemeClr val="bg1"/>
                </a:solidFill>
                <a:highlight>
                  <a:srgbClr val="FF0000"/>
                </a:highlight>
              </a:rPr>
              <a:t>Perte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B7F813-6005-9C31-EB4D-3CB4CB06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9849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50570D-0BB2-5206-6193-D5126630D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Créances</a:t>
            </a:r>
            <a:r>
              <a:rPr lang="fr-FR" dirty="0"/>
              <a:t> à un an au plus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F09CD8-2CE3-B95D-5484-7553B1A24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Une créance est donc l’inverse d’une dette du point de vue de l’entreprise concernée.</a:t>
            </a:r>
          </a:p>
          <a:p>
            <a:r>
              <a:rPr lang="fr-BE" dirty="0"/>
              <a:t>Relativement liquide car avec une </a:t>
            </a:r>
            <a:r>
              <a:rPr lang="fr-BE" dirty="0">
                <a:highlight>
                  <a:srgbClr val="FFFF00"/>
                </a:highlight>
              </a:rPr>
              <a:t>échéance dans l’année</a:t>
            </a:r>
            <a:r>
              <a:rPr lang="fr-BE" dirty="0"/>
              <a:t>. Il suffit logiquement d’attendre pour que la créance se matérialise par un versement d’argent (par exemple, le paiement d’une facture par un client après un délai de paiement accordé).</a:t>
            </a:r>
          </a:p>
          <a:p>
            <a:r>
              <a:rPr lang="fr-BE" dirty="0"/>
              <a:t>On y retrouve donc les créances commerciales;</a:t>
            </a:r>
          </a:p>
          <a:p>
            <a:r>
              <a:rPr lang="fr-BE" dirty="0"/>
              <a:t>Mais on y retrouve également : la TVA à récupérer ou d’autres montant à récupérer tels que des éventuels </a:t>
            </a:r>
            <a:r>
              <a:rPr lang="fr-FR" dirty="0"/>
              <a:t>impôts ou du précompte à récupérer.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DCE869-20B3-D0ED-D6CC-C1B91B4AF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37114C-7202-E9CC-8CD2-D2D607811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38302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219075-1B63-C67F-D2A3-F5C714A3C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Dettes</a:t>
            </a:r>
            <a:r>
              <a:rPr lang="fr-FR" dirty="0"/>
              <a:t> à plus d'un an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1F19E7-2A9D-D1CA-FF76-BFFC3DC22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Obligations d'une entreprise qui sont dues sur une </a:t>
            </a:r>
            <a:r>
              <a:rPr lang="fr-FR" dirty="0">
                <a:highlight>
                  <a:srgbClr val="FFFF00"/>
                </a:highlight>
              </a:rPr>
              <a:t>période supérieure à un an</a:t>
            </a:r>
            <a:r>
              <a:rPr lang="fr-FR" dirty="0"/>
              <a:t>. Ces dettes peuvent inclure des emprunts à long terme, des obligations, des prêts hypothécaires, et autres types de financements qui ne nécessitent pas un remboursement intégral dans l'année en cours. </a:t>
            </a:r>
          </a:p>
          <a:p>
            <a:r>
              <a:rPr lang="fr-FR" dirty="0"/>
              <a:t>Elles indiquent les montants que l'entreprise sera logiquement amenée à payer dans le futur, ce qui aide à planifier la gestion financière à long terme.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F39CBE9-BC39-1135-4351-BD16E4F0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4FD390-2B6D-162A-F695-D52A8E586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5775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38E4A-C426-FF89-FDA0-E707FC5F6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Placements de </a:t>
            </a:r>
            <a:r>
              <a:rPr lang="fr-FR" dirty="0">
                <a:highlight>
                  <a:srgbClr val="FFFF00"/>
                </a:highlight>
              </a:rPr>
              <a:t>trésorerie</a:t>
            </a:r>
            <a:r>
              <a:rPr lang="fr-FR" dirty="0"/>
              <a:t> et valeurs disponibles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7E76D2-451A-DDC8-B941-1847AAAD2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Argent sur les </a:t>
            </a:r>
            <a:r>
              <a:rPr lang="fr-FR" dirty="0">
                <a:highlight>
                  <a:srgbClr val="FFFF00"/>
                </a:highlight>
              </a:rPr>
              <a:t>comptes</a:t>
            </a:r>
            <a:r>
              <a:rPr lang="fr-FR" dirty="0"/>
              <a:t> ouverts auprès des divers établissements,</a:t>
            </a:r>
          </a:p>
          <a:p>
            <a:r>
              <a:rPr lang="fr-FR" dirty="0"/>
              <a:t>Espèces (exemple : pièces &amp; billets) dans la </a:t>
            </a:r>
            <a:r>
              <a:rPr lang="fr-FR" dirty="0">
                <a:highlight>
                  <a:srgbClr val="FFFF00"/>
                </a:highlight>
              </a:rPr>
              <a:t>caisse</a:t>
            </a:r>
            <a:r>
              <a:rPr lang="fr-FR" dirty="0"/>
              <a:t> ou les caisses en fonction de la configuration de l’entreprise.</a:t>
            </a:r>
          </a:p>
          <a:p>
            <a:r>
              <a:rPr lang="fr-FR" dirty="0"/>
              <a:t>En fonction des taux du marché et des besoins de liquidités, certaines entreprises auront également de l’argent « placé » à terme (exemple : placement à trois mois d’une partie de la trésorerie à un taux avantageux offert par une banque).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B1BF551-649B-B05D-FB2E-E775A62AE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F388E2-AC27-5123-CD47-DB775918F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4498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221CAD-CFC8-19C4-547D-1B639C716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Rémunérations</a:t>
            </a:r>
            <a:r>
              <a:rPr lang="fr-FR" dirty="0"/>
              <a:t>, charges sociales et pensions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A62AD3-921C-5398-BBD9-CBB8E7853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Rémunérations et avantages sociaux directs pour : les administrateurs ou gérants, le personnel de direction, les </a:t>
            </a:r>
            <a:r>
              <a:rPr lang="fr-FR" dirty="0">
                <a:highlight>
                  <a:srgbClr val="FFFF00"/>
                </a:highlight>
              </a:rPr>
              <a:t>employés</a:t>
            </a:r>
            <a:r>
              <a:rPr lang="fr-FR" dirty="0"/>
              <a:t>, les </a:t>
            </a:r>
            <a:r>
              <a:rPr lang="fr-FR" dirty="0">
                <a:highlight>
                  <a:srgbClr val="FFFF00"/>
                </a:highlight>
              </a:rPr>
              <a:t>ouvriers</a:t>
            </a:r>
            <a:r>
              <a:rPr lang="fr-FR" dirty="0"/>
              <a:t>,…</a:t>
            </a:r>
          </a:p>
          <a:p>
            <a:r>
              <a:rPr lang="fr-FR" dirty="0"/>
              <a:t>Cotisations patronales pour assurances sociales</a:t>
            </a:r>
          </a:p>
          <a:p>
            <a:r>
              <a:rPr lang="fr-FR" dirty="0"/>
              <a:t>Primes patronales pour assurances extra-légales</a:t>
            </a:r>
          </a:p>
          <a:p>
            <a:r>
              <a:rPr lang="fr-FR" dirty="0"/>
              <a:t>Autres frais du personnel et pensions </a:t>
            </a:r>
          </a:p>
          <a:p>
            <a:endParaRPr lang="fr-FR" dirty="0"/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344D8E1-28F1-F962-EA33-E64F7C97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9A652F-6719-490C-5A8F-C22A788BC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9407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56911-7E08-83FD-D9B9-BBA2AC5CE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highlight>
                  <a:srgbClr val="FFFF00"/>
                </a:highlight>
              </a:rPr>
              <a:t>Amortissements</a:t>
            </a:r>
            <a:r>
              <a:rPr lang="fr-FR" dirty="0"/>
              <a:t>, réductions de valeur, provisions, fiscalité liée à l’exploitation…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24287-407C-DD00-4E6D-EC5D0CF9A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Différents éléments du patrimoine de l’entreprise perdent de la valeur avec le temps et il faut donc enregistrer ce phénomène sous la forme d’amortissements.</a:t>
            </a:r>
          </a:p>
          <a:p>
            <a:r>
              <a:rPr lang="fr-BE" dirty="0"/>
              <a:t>Ces amortissements ainsi que les diverses constations de </a:t>
            </a:r>
            <a:r>
              <a:rPr lang="fr-BE" dirty="0">
                <a:highlight>
                  <a:srgbClr val="FFFF00"/>
                </a:highlight>
              </a:rPr>
              <a:t>réductions de la valeur </a:t>
            </a:r>
            <a:r>
              <a:rPr lang="fr-BE" dirty="0"/>
              <a:t>d’éléments du patrimoine auront un impact négatif sur le résultat.</a:t>
            </a:r>
          </a:p>
          <a:p>
            <a:r>
              <a:rPr lang="fr-FR" dirty="0"/>
              <a:t>Il convient également d’enregistrer des </a:t>
            </a:r>
            <a:r>
              <a:rPr lang="fr-FR" dirty="0">
                <a:highlight>
                  <a:srgbClr val="FFFF00"/>
                </a:highlight>
              </a:rPr>
              <a:t>provisions</a:t>
            </a:r>
            <a:r>
              <a:rPr lang="fr-FR" dirty="0"/>
              <a:t> pour des dépenses futures ou anticipées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par exemple pour des grosses réparations ou si on identifie des risques liés à l’activité.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744B24-7F03-C4B9-2D9E-EF220BF2A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B690DB-10F0-2FB8-8015-3AD94ECE4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09796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951200-BF54-371C-C6E6-252DAB4CA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u="sng" dirty="0"/>
              <a:t>Charges</a:t>
            </a:r>
            <a:r>
              <a:rPr lang="fr-BE" dirty="0"/>
              <a:t> </a:t>
            </a:r>
            <a:r>
              <a:rPr lang="fr-BE" dirty="0">
                <a:highlight>
                  <a:srgbClr val="FFFF00"/>
                </a:highlight>
              </a:rPr>
              <a:t>financières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A9DC90-4F5B-8233-2298-BD45E6CCE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Charges des dettes dont les </a:t>
            </a:r>
            <a:r>
              <a:rPr lang="fr-FR" dirty="0">
                <a:highlight>
                  <a:srgbClr val="FFFF00"/>
                </a:highlight>
              </a:rPr>
              <a:t>intérêts</a:t>
            </a:r>
            <a:r>
              <a:rPr lang="fr-FR" dirty="0"/>
              <a:t>, les </a:t>
            </a:r>
            <a:r>
              <a:rPr lang="fr-FR" dirty="0">
                <a:highlight>
                  <a:srgbClr val="FFFF00"/>
                </a:highlight>
              </a:rPr>
              <a:t>commissions</a:t>
            </a:r>
            <a:r>
              <a:rPr lang="fr-FR" dirty="0"/>
              <a:t> et </a:t>
            </a:r>
            <a:r>
              <a:rPr lang="fr-FR" dirty="0">
                <a:highlight>
                  <a:srgbClr val="FFFF00"/>
                </a:highlight>
              </a:rPr>
              <a:t>frais</a:t>
            </a:r>
            <a:r>
              <a:rPr lang="fr-FR" dirty="0"/>
              <a:t> afférents aux dettes : lorsque l’on emprunte de l’argent, cela coûte également de l’argent dans la plupart des cas.</a:t>
            </a:r>
            <a:endParaRPr lang="fr-BE" dirty="0"/>
          </a:p>
          <a:p>
            <a:r>
              <a:rPr lang="fr-BE" dirty="0"/>
              <a:t>Charges d'</a:t>
            </a:r>
            <a:r>
              <a:rPr lang="fr-BE" dirty="0">
                <a:highlight>
                  <a:srgbClr val="FFFF00"/>
                </a:highlight>
              </a:rPr>
              <a:t>escompte</a:t>
            </a:r>
            <a:r>
              <a:rPr lang="fr-BE" dirty="0"/>
              <a:t> de créances : il se peut que l’on accorde un avantage aux clients si ceux-ci paient rapidement.</a:t>
            </a:r>
          </a:p>
          <a:p>
            <a:r>
              <a:rPr lang="fr-BE" dirty="0"/>
              <a:t>Lorsque l’on travaille avec des devises étrangères, il peut également y avoir des </a:t>
            </a:r>
            <a:r>
              <a:rPr lang="fr-BE" dirty="0">
                <a:highlight>
                  <a:srgbClr val="FFFF00"/>
                </a:highlight>
              </a:rPr>
              <a:t>écarts de conversion</a:t>
            </a:r>
            <a:r>
              <a:rPr lang="fr-BE" dirty="0"/>
              <a:t> qui jouent au désavantage de l’entreprise.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5BD929-C81E-389C-29B7-78FE6B34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281DCB4-4263-D28A-5044-AEED82D8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19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7080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E9F1E42-3503-9FF5-32A9-1D9AFE604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</a:t>
            </a:fld>
            <a:endParaRPr lang="fr-BE" dirty="0"/>
          </a:p>
        </p:txBody>
      </p:sp>
      <p:sp>
        <p:nvSpPr>
          <p:cNvPr id="3" name="Est égal à 2">
            <a:extLst>
              <a:ext uri="{FF2B5EF4-FFF2-40B4-BE49-F238E27FC236}">
                <a16:creationId xmlns:a16="http://schemas.microsoft.com/office/drawing/2014/main" id="{064BAF66-D6CE-0BB4-2838-560AEB4C57CE}"/>
              </a:ext>
            </a:extLst>
          </p:cNvPr>
          <p:cNvSpPr/>
          <p:nvPr/>
        </p:nvSpPr>
        <p:spPr>
          <a:xfrm>
            <a:off x="2988261" y="1639335"/>
            <a:ext cx="5039139" cy="4065104"/>
          </a:xfrm>
          <a:prstGeom prst="mathEqua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E0C790-22BC-F325-4208-81A4613DD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48637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7DAA1-9A32-00B3-D613-2137FB32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u="sng" dirty="0"/>
              <a:t>Produits</a:t>
            </a:r>
            <a:r>
              <a:rPr lang="fr-BE" dirty="0"/>
              <a:t> </a:t>
            </a:r>
            <a:r>
              <a:rPr lang="fr-BE" dirty="0">
                <a:highlight>
                  <a:srgbClr val="FFFF00"/>
                </a:highlight>
              </a:rPr>
              <a:t>financiers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9138DF-C84B-6AEE-88FC-CD01F38C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Revenus générés par l'entreprise à partir de ses investissements et autres actifs financiers. </a:t>
            </a:r>
          </a:p>
          <a:p>
            <a:r>
              <a:rPr lang="fr-FR" dirty="0"/>
              <a:t>Cela peut inclure les </a:t>
            </a:r>
            <a:r>
              <a:rPr lang="fr-FR" dirty="0">
                <a:highlight>
                  <a:srgbClr val="FFFF00"/>
                </a:highlight>
              </a:rPr>
              <a:t>intérêts reçus</a:t>
            </a:r>
            <a:r>
              <a:rPr lang="fr-FR" dirty="0"/>
              <a:t> de comptes bancaires, de prêts accordés, les </a:t>
            </a:r>
            <a:r>
              <a:rPr lang="fr-FR" dirty="0">
                <a:highlight>
                  <a:srgbClr val="FFFF00"/>
                </a:highlight>
              </a:rPr>
              <a:t>dividendes reçus </a:t>
            </a:r>
            <a:r>
              <a:rPr lang="fr-FR" dirty="0"/>
              <a:t>de participations dans d'autres sociétés, les </a:t>
            </a:r>
            <a:r>
              <a:rPr lang="fr-FR" dirty="0">
                <a:highlight>
                  <a:srgbClr val="FFFF00"/>
                </a:highlight>
              </a:rPr>
              <a:t>gains</a:t>
            </a:r>
            <a:r>
              <a:rPr lang="fr-FR" dirty="0"/>
              <a:t> réalisés sur la vente d'actifs financiers, et les </a:t>
            </a:r>
            <a:r>
              <a:rPr lang="fr-FR" dirty="0">
                <a:highlight>
                  <a:srgbClr val="FFFF00"/>
                </a:highlight>
              </a:rPr>
              <a:t>profits</a:t>
            </a:r>
            <a:r>
              <a:rPr lang="fr-FR" dirty="0"/>
              <a:t> issus des fluctuations des taux de change.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2370F79-6CAD-28D2-FF78-4D334C1DC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1FE54BD-93EF-572D-EE2E-D1C0A9BE9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5296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5DF3BC-C71E-CF90-982C-BBD8F38E3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Créances </a:t>
            </a:r>
            <a:r>
              <a:rPr lang="fr-FR" u="sng" dirty="0"/>
              <a:t>à plus d'un an</a:t>
            </a:r>
            <a:endParaRPr lang="fr-BE" u="sng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2339A1-2B4C-9C80-E4D2-1A62746D1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Montants que l'entreprise a le droit de recevoir de ses débiteurs et qui </a:t>
            </a:r>
            <a:r>
              <a:rPr lang="fr-FR" dirty="0">
                <a:highlight>
                  <a:srgbClr val="FFFF00"/>
                </a:highlight>
              </a:rPr>
              <a:t>ne sont pas dus dans l'année</a:t>
            </a:r>
            <a:r>
              <a:rPr lang="fr-FR" dirty="0"/>
              <a:t> courante. Ces créances peuvent provenir de ventes de biens ou de services ou d'autres accords contractuels qui stipulent un paiement futur au-delà de douze mois. Elles reflètent ainsi les ressources économiques que l'entreprise s'attend à recevoir à long terme. Ces créances sont importantes pour la gestion de la trésorerie et la planification financière de l'entreprise, indiquant une source future de liquidités.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913F59E-BB2F-1794-2E7F-299485122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04DB356-F7AD-AD8D-AB2C-4AEC7A10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66321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88B1B7-47D3-38F5-C380-319DE8D68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Stocks</a:t>
            </a:r>
            <a:r>
              <a:rPr lang="fr-FR" dirty="0"/>
              <a:t> et commandes en cours d'exécution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0F6619-6964-9FDC-5917-19AA07B60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Pour une entreprise qui fabrique des produits: des matières premières aux produits finis, en passant par les en-cours de fabrication.</a:t>
            </a:r>
          </a:p>
          <a:p>
            <a:r>
              <a:rPr lang="fr-BE" dirty="0"/>
              <a:t>Pour une entreprise commerciale : Ce seront surtout les éléments liés aux marchandises.</a:t>
            </a:r>
          </a:p>
          <a:p>
            <a:r>
              <a:rPr lang="fr-BE" dirty="0"/>
              <a:t>Pour une entreprise active dans le secteur immobilier, cela peut même être des </a:t>
            </a:r>
            <a:r>
              <a:rPr lang="fr-FR" dirty="0"/>
              <a:t>Immeubles destinés à la vente.</a:t>
            </a:r>
            <a:endParaRPr lang="fr-BE" dirty="0"/>
          </a:p>
          <a:p>
            <a:r>
              <a:rPr lang="fr-BE" dirty="0"/>
              <a:t>Pour des raisons pratiques et historiques, les variations des stocks ne sont </a:t>
            </a:r>
            <a:r>
              <a:rPr lang="fr-BE" dirty="0">
                <a:highlight>
                  <a:srgbClr val="FFFF00"/>
                </a:highlight>
              </a:rPr>
              <a:t>enregistrées qu’à la clôture comptable</a:t>
            </a:r>
            <a:r>
              <a:rPr lang="fr-BE" dirty="0"/>
              <a:t>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4AC7177-C4F7-0995-8CD8-F332DFAB5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EC0EE37-E28C-137E-9B96-9604190A4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5676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9EC63A-6427-270D-499D-8E81251E7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Dettes</a:t>
            </a:r>
            <a:r>
              <a:rPr lang="fr-FR" dirty="0"/>
              <a:t> à un an au plus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39CD92-9B19-F763-9920-A565A1626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On retrouvera des dettes financières et donc typiquement les crédits accordés par des établissements de crédit dont le remboursement est </a:t>
            </a:r>
            <a:r>
              <a:rPr lang="fr-FR" dirty="0">
                <a:highlight>
                  <a:srgbClr val="FFFF00"/>
                </a:highlight>
              </a:rPr>
              <a:t>attendu à court terme</a:t>
            </a:r>
            <a:r>
              <a:rPr lang="fr-FR" dirty="0"/>
              <a:t> (exemple : dette en compte courant).</a:t>
            </a:r>
          </a:p>
          <a:p>
            <a:r>
              <a:rPr lang="fr-FR" dirty="0"/>
              <a:t>Et on y retrouve également toutes les dettes commerciales, dont les </a:t>
            </a:r>
            <a:r>
              <a:rPr lang="fr-FR" dirty="0">
                <a:highlight>
                  <a:srgbClr val="FFFF00"/>
                </a:highlight>
              </a:rPr>
              <a:t>dettes fournisseurs</a:t>
            </a:r>
            <a:r>
              <a:rPr lang="fr-FR" dirty="0"/>
              <a:t>.</a:t>
            </a:r>
            <a:endParaRPr lang="fr-BE" dirty="0"/>
          </a:p>
          <a:p>
            <a:r>
              <a:rPr lang="fr-BE" dirty="0"/>
              <a:t>On y retrouvera également les dettes initialement à long terme « en fin de cycle » (</a:t>
            </a:r>
            <a:r>
              <a:rPr lang="fr-FR" dirty="0"/>
              <a:t>Dettes à plus d'un an échéant dans l'année) tout comme les dettes fiscales, salariales et sociales; ainsi que les acomptes reçus.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C1C855-ED45-65ED-9F97-4F033717D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B4860E-4E1F-259E-44B3-C19C5589A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57512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012907" cy="73437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 6" descr="Une image contenant Appareils électroniques, Caméras et optique, lentille, caméra&#10;&#10;Description générée automatiquement">
            <a:extLst>
              <a:ext uri="{FF2B5EF4-FFF2-40B4-BE49-F238E27FC236}">
                <a16:creationId xmlns:a16="http://schemas.microsoft.com/office/drawing/2014/main" id="{9C5713F1-62D7-C730-AFE3-F1A7F10DC2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0454" r="12627"/>
          <a:stretch/>
        </p:blipFill>
        <p:spPr>
          <a:xfrm>
            <a:off x="20" y="10"/>
            <a:ext cx="8736653" cy="734376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30534" y="0"/>
            <a:ext cx="6385125" cy="7343775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6FB77C3-14EA-087A-DF07-DEF820B32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3239" y="3293701"/>
            <a:ext cx="3113303" cy="1260005"/>
          </a:xfrm>
          <a:noFill/>
        </p:spPr>
        <p:txBody>
          <a:bodyPr>
            <a:normAutofit/>
          </a:bodyPr>
          <a:lstStyle/>
          <a:p>
            <a:pPr algn="l"/>
            <a:r>
              <a:rPr lang="fr-BE" sz="5100" dirty="0"/>
              <a:t>Bilan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C2C7E4-5E17-34F7-5E28-9B2BA5BAB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3238" y="4884884"/>
            <a:ext cx="3113304" cy="1590529"/>
          </a:xfrm>
          <a:noFill/>
        </p:spPr>
        <p:txBody>
          <a:bodyPr>
            <a:normAutofit/>
          </a:bodyPr>
          <a:lstStyle/>
          <a:p>
            <a:pPr algn="l"/>
            <a:r>
              <a:rPr lang="fr-BE" dirty="0"/>
              <a:t>Photo à un moment donné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D3FBCF5-FB24-49C9-2273-0F462ED46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80112" y="6806591"/>
            <a:ext cx="3266991" cy="390988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fr-BE">
                <a:solidFill>
                  <a:srgbClr val="FFFFFF"/>
                </a:solidFill>
              </a:rPr>
              <a:t>CPT4C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9DA3CD8-172E-B179-9CC4-CC23B94D9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79811" y="6806591"/>
            <a:ext cx="2478524" cy="39098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16D2BDD-9F50-4DCA-A863-78AC04D8EDD6}" type="slidenum">
              <a:rPr lang="fr-BE" smtClean="0"/>
              <a:pPr>
                <a:spcAft>
                  <a:spcPts val="600"/>
                </a:spcAft>
              </a:pPr>
              <a:t>24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641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méras et optique, Instrument optique, Appareil photo, objectif de caméra">
            <a:extLst>
              <a:ext uri="{FF2B5EF4-FFF2-40B4-BE49-F238E27FC236}">
                <a16:creationId xmlns:a16="http://schemas.microsoft.com/office/drawing/2014/main" id="{01D1B397-446D-00A8-761A-FB3C3CA7E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4864" y="1511559"/>
            <a:ext cx="5481732" cy="438538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2A5FECC-900E-DA61-8DC3-807FAD211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6521" y="1201864"/>
            <a:ext cx="5122967" cy="2308996"/>
          </a:xfrm>
        </p:spPr>
        <p:txBody>
          <a:bodyPr/>
          <a:lstStyle/>
          <a:p>
            <a:r>
              <a:rPr lang="fr-BE" dirty="0"/>
              <a:t>Compte de résultats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9CDB1BF-BFF1-21C2-C153-9BC0375FA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20919" y="3857182"/>
            <a:ext cx="3717786" cy="1773045"/>
          </a:xfrm>
        </p:spPr>
        <p:txBody>
          <a:bodyPr/>
          <a:lstStyle/>
          <a:p>
            <a:r>
              <a:rPr lang="fr-BE" dirty="0"/>
              <a:t>Enregistrement de tout ce qu’il se passe pendant l’exercice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F392CF2-4797-4CF0-8660-9B76C0F5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08C813-C78B-789A-F299-4F602D8E7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5967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D3270-A020-60E3-D347-FC6448985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highlight>
                  <a:srgbClr val="FFFF00"/>
                </a:highlight>
              </a:rPr>
              <a:t>Variations des stocks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9D898-E890-3127-E111-29162261A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Par rapport à la clôture comptable précédente, il se peut que l’on utilise des matières premières, des marchandises,… qui étaient déjà en stock et que l’on n’a donc pas acheté pendant l’exercice.</a:t>
            </a:r>
          </a:p>
          <a:p>
            <a:r>
              <a:rPr lang="fr-BE" dirty="0"/>
              <a:t>A l’inverse, il se peut qu’une partie des achats effectués pendant l’exercice comptable ne soient pas utilisées et viennent alimenter les stocks de l’entreprise.</a:t>
            </a:r>
          </a:p>
          <a:p>
            <a:r>
              <a:rPr lang="fr-BE" dirty="0"/>
              <a:t>Les variations des stocks peuvent donc jouer </a:t>
            </a:r>
            <a:r>
              <a:rPr lang="fr-BE" dirty="0">
                <a:highlight>
                  <a:srgbClr val="FFFF00"/>
                </a:highlight>
              </a:rPr>
              <a:t>en positif et/ou en négatif</a:t>
            </a:r>
            <a:r>
              <a:rPr lang="fr-BE" dirty="0"/>
              <a:t> lors de la détermination du résultat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461BEB-8C0F-92C7-9193-9E1683519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809790-8C02-4FCB-2765-01A899F63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722936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9ADC58-3245-733D-08BC-1C183DCC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Rôle du comptable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DB9DB0-B7F5-7984-A878-E25864E08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Comment enregistrer les charges &amp; produits d'exploitation ou financiers </a:t>
            </a:r>
            <a:r>
              <a:rPr lang="fr-FR" dirty="0">
                <a:highlight>
                  <a:srgbClr val="FFFF00"/>
                </a:highlight>
              </a:rPr>
              <a:t>non récurrents ?</a:t>
            </a:r>
          </a:p>
          <a:p>
            <a:r>
              <a:rPr lang="fr-FR" dirty="0"/>
              <a:t>Comment faire les </a:t>
            </a:r>
            <a:r>
              <a:rPr lang="fr-FR" dirty="0">
                <a:highlight>
                  <a:srgbClr val="FFFF00"/>
                </a:highlight>
              </a:rPr>
              <a:t>affectations</a:t>
            </a:r>
            <a:r>
              <a:rPr lang="fr-FR" dirty="0"/>
              <a:t> liées aux résultats ou des </a:t>
            </a:r>
            <a:r>
              <a:rPr lang="fr-FR" dirty="0">
                <a:highlight>
                  <a:srgbClr val="FFFF00"/>
                </a:highlight>
              </a:rPr>
              <a:t>prélèvements</a:t>
            </a:r>
            <a:r>
              <a:rPr lang="fr-FR" dirty="0"/>
              <a:t> sur les réserves ?</a:t>
            </a:r>
          </a:p>
          <a:p>
            <a:r>
              <a:rPr lang="fr-FR" dirty="0"/>
              <a:t>D’autres </a:t>
            </a:r>
            <a:r>
              <a:rPr lang="fr-FR" dirty="0">
                <a:highlight>
                  <a:srgbClr val="FFFF00"/>
                </a:highlight>
              </a:rPr>
              <a:t>éléments très « techniques »</a:t>
            </a:r>
            <a:r>
              <a:rPr lang="fr-FR" dirty="0"/>
              <a:t> tels que des « plus-values de réévaluation », des « subsides en capital »,… peuvent intervenir au niveau comptable : </a:t>
            </a:r>
            <a:br>
              <a:rPr lang="fr-FR" dirty="0"/>
            </a:br>
            <a:r>
              <a:rPr lang="fr-FR" dirty="0"/>
              <a:t>Que peut-on faire ou ne pas faire ? Et quand ?</a:t>
            </a:r>
          </a:p>
          <a:p>
            <a:r>
              <a:rPr lang="fr-FR" dirty="0"/>
              <a:t>Il y a aussi des droits et engagements </a:t>
            </a:r>
            <a:r>
              <a:rPr lang="fr-FR" dirty="0">
                <a:highlight>
                  <a:srgbClr val="FFFF00"/>
                </a:highlight>
              </a:rPr>
              <a:t>hors bilan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une hypothèque peut compliquer la vente d’un bien immobilier ? Des garanties constituées ou reçues ? Des contrats à terme ?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F96E8B-B850-AA3F-9199-A07CC85A8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A34B88-68EA-FD6D-7629-1C83CF813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6649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FB3F8-06F4-0891-4336-9F55932FC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>
                <a:highlight>
                  <a:srgbClr val="FFFF00"/>
                </a:highlight>
              </a:rPr>
              <a:t>Impôts</a:t>
            </a:r>
            <a:r>
              <a:rPr lang="fr-BE" dirty="0"/>
              <a:t> sur le résultat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9AFB7B-785E-0BB1-66EE-5D5A5706B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L’entreprise bénéficie des infrastructures du pays;</a:t>
            </a:r>
          </a:p>
          <a:p>
            <a:r>
              <a:rPr lang="fr-BE" dirty="0"/>
              <a:t>Et pour certaines entreprises avec une activité internationale de celles d’autres pays.</a:t>
            </a:r>
          </a:p>
          <a:p>
            <a:r>
              <a:rPr lang="fr-BE" dirty="0"/>
              <a:t>Lorsque </a:t>
            </a:r>
            <a:r>
              <a:rPr lang="fr-BE" dirty="0">
                <a:highlight>
                  <a:srgbClr val="FFFF00"/>
                </a:highlight>
              </a:rPr>
              <a:t>l’entreprise est en bénéfice</a:t>
            </a:r>
            <a:r>
              <a:rPr lang="fr-BE" dirty="0"/>
              <a:t>, elle sera amenée à payer des impôts sur son résultat.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C55564-6AAE-59BB-7C45-622025CF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9946455-51CB-EF28-6BF8-728998D5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28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10948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256B17E-2E3F-1186-32D4-D76E76B7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3</a:t>
            </a:fld>
            <a:endParaRPr lang="fr-B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F70451-E7DF-4863-CE27-A88B7E48CE3A}"/>
              </a:ext>
            </a:extLst>
          </p:cNvPr>
          <p:cNvSpPr/>
          <p:nvPr/>
        </p:nvSpPr>
        <p:spPr>
          <a:xfrm>
            <a:off x="2696983" y="834788"/>
            <a:ext cx="5760000" cy="576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Charges</a:t>
            </a:r>
            <a:endParaRPr lang="fr-BE" sz="96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A9476C-7AC4-1700-74A0-6F87B2F5B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026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256B17E-2E3F-1186-32D4-D76E76B7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4</a:t>
            </a:fld>
            <a:endParaRPr lang="fr-B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F70451-E7DF-4863-CE27-A88B7E48CE3A}"/>
              </a:ext>
            </a:extLst>
          </p:cNvPr>
          <p:cNvSpPr/>
          <p:nvPr/>
        </p:nvSpPr>
        <p:spPr>
          <a:xfrm>
            <a:off x="2696983" y="834788"/>
            <a:ext cx="5760000" cy="5760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Actif</a:t>
            </a:r>
            <a:endParaRPr lang="fr-BE" sz="96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4F97F6-553A-DECC-7D03-54D748313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98228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256B17E-2E3F-1186-32D4-D76E76B7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5</a:t>
            </a:fld>
            <a:endParaRPr lang="fr-B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F70451-E7DF-4863-CE27-A88B7E48CE3A}"/>
              </a:ext>
            </a:extLst>
          </p:cNvPr>
          <p:cNvSpPr/>
          <p:nvPr/>
        </p:nvSpPr>
        <p:spPr>
          <a:xfrm>
            <a:off x="2696983" y="834788"/>
            <a:ext cx="5760000" cy="57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Produits</a:t>
            </a:r>
            <a:endParaRPr lang="fr-BE" sz="96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403675-F3B4-C310-C976-E55FF8529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14669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256B17E-2E3F-1186-32D4-D76E76B7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6</a:t>
            </a:fld>
            <a:endParaRPr lang="fr-BE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F70451-E7DF-4863-CE27-A88B7E48CE3A}"/>
              </a:ext>
            </a:extLst>
          </p:cNvPr>
          <p:cNvSpPr/>
          <p:nvPr/>
        </p:nvSpPr>
        <p:spPr>
          <a:xfrm>
            <a:off x="2696983" y="834788"/>
            <a:ext cx="5760000" cy="57600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dirty="0">
                <a:solidFill>
                  <a:schemeClr val="tx1"/>
                </a:solidFill>
              </a:rPr>
              <a:t>Passif</a:t>
            </a:r>
            <a:endParaRPr lang="fr-BE" sz="9600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6D880E-83C3-31BE-2442-A6648F815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64680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F04BB7-373D-9048-7D3C-500CC1E71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0" i="0" dirty="0">
                <a:solidFill>
                  <a:srgbClr val="303031"/>
                </a:solidFill>
                <a:effectLst/>
                <a:highlight>
                  <a:srgbClr val="FFFFFF"/>
                </a:highlight>
                <a:latin typeface="Montserrat" panose="020F0502020204030204" pitchFamily="2" charset="0"/>
              </a:rPr>
              <a:t>Fonds propres, provisions pour risques et charges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579C23-377D-32EC-78BF-EE8CB7D96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BE" sz="2900" dirty="0"/>
              <a:t>Principalement :</a:t>
            </a:r>
          </a:p>
          <a:p>
            <a:r>
              <a:rPr lang="fr-BE" sz="2900" dirty="0">
                <a:highlight>
                  <a:srgbClr val="FFFF00"/>
                </a:highlight>
              </a:rPr>
              <a:t>Apports</a:t>
            </a:r>
            <a:r>
              <a:rPr lang="fr-BE" sz="2900" dirty="0"/>
              <a:t> : d</a:t>
            </a:r>
            <a:r>
              <a:rPr lang="fr-FR" dirty="0" err="1"/>
              <a:t>éclaration</a:t>
            </a:r>
            <a:r>
              <a:rPr lang="fr-FR" dirty="0"/>
              <a:t> de ce que les actionnaires ont apporté à l’entreprise</a:t>
            </a:r>
          </a:p>
          <a:p>
            <a:r>
              <a:rPr lang="fr-FR" dirty="0">
                <a:highlight>
                  <a:srgbClr val="FFFF00"/>
                </a:highlight>
              </a:rPr>
              <a:t>Réserves</a:t>
            </a:r>
          </a:p>
          <a:p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Bénéfice reporté</a:t>
            </a:r>
            <a:r>
              <a:rPr lang="fr-FR" dirty="0"/>
              <a:t> ou </a:t>
            </a:r>
            <a:r>
              <a:rPr lang="fr-FR" dirty="0">
                <a:solidFill>
                  <a:srgbClr val="FF0000"/>
                </a:solidFill>
              </a:rPr>
              <a:t>perte reportée (–)</a:t>
            </a:r>
          </a:p>
          <a:p>
            <a:r>
              <a:rPr lang="fr-FR" dirty="0">
                <a:highlight>
                  <a:srgbClr val="FFFF00"/>
                </a:highlight>
              </a:rPr>
              <a:t>Provisions</a:t>
            </a:r>
            <a:r>
              <a:rPr lang="fr-FR" dirty="0"/>
              <a:t> et impôts différés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A7B825C-2120-57CB-6F20-3F5AD84B4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7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A501DF-EA16-26F9-D261-5B7E56FDC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8800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B08326-D89D-6E4A-6937-817A87CB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Frais d'établissement &amp; immobilisations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7F4EB4-5B68-FD84-C23F-938BFAE2D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Frais d'établissement : Frais de constitution, d'augmentation de capital ou d'augmentation de l'apport / frais d'émission d'emprunts /…</a:t>
            </a:r>
          </a:p>
          <a:p>
            <a:r>
              <a:rPr lang="fr-FR" dirty="0">
                <a:highlight>
                  <a:srgbClr val="FFFF00"/>
                </a:highlight>
              </a:rPr>
              <a:t>Immobilisations</a:t>
            </a:r>
            <a:r>
              <a:rPr lang="fr-FR" dirty="0"/>
              <a:t> incorporelles : Frais de recherche et de développement / concessions, brevets, licences, savoir-faire, marques et droits similaires / Goodwill /…</a:t>
            </a:r>
          </a:p>
          <a:p>
            <a:r>
              <a:rPr lang="fr-BE" dirty="0">
                <a:highlight>
                  <a:srgbClr val="FFFF00"/>
                </a:highlight>
              </a:rPr>
              <a:t>Terrains et constructions</a:t>
            </a:r>
          </a:p>
          <a:p>
            <a:r>
              <a:rPr lang="fr-BE" dirty="0"/>
              <a:t>Installations, </a:t>
            </a:r>
            <a:r>
              <a:rPr lang="fr-BE" dirty="0">
                <a:highlight>
                  <a:srgbClr val="FFFF00"/>
                </a:highlight>
              </a:rPr>
              <a:t>machines</a:t>
            </a:r>
            <a:r>
              <a:rPr lang="fr-BE" dirty="0"/>
              <a:t> et outillage</a:t>
            </a:r>
          </a:p>
          <a:p>
            <a:r>
              <a:rPr lang="fr-BE" dirty="0"/>
              <a:t>Mobilier et </a:t>
            </a:r>
            <a:r>
              <a:rPr lang="fr-BE" dirty="0">
                <a:highlight>
                  <a:srgbClr val="FFFF00"/>
                </a:highlight>
              </a:rPr>
              <a:t>matériel roulant </a:t>
            </a:r>
            <a:r>
              <a:rPr lang="fr-BE" dirty="0"/>
              <a:t>dont les camionnettes</a:t>
            </a:r>
          </a:p>
          <a:p>
            <a:r>
              <a:rPr lang="fr-FR" dirty="0"/>
              <a:t>Immobilisations détenues en location-financement</a:t>
            </a:r>
          </a:p>
          <a:p>
            <a:r>
              <a:rPr lang="fr-BE" dirty="0"/>
              <a:t>…</a:t>
            </a:r>
          </a:p>
          <a:p>
            <a:r>
              <a:rPr lang="fr-BE" dirty="0"/>
              <a:t>Immobilisations financières : </a:t>
            </a:r>
            <a:r>
              <a:rPr lang="fr-FR" dirty="0">
                <a:highlight>
                  <a:srgbClr val="FFFF00"/>
                </a:highlight>
              </a:rPr>
              <a:t>Participations</a:t>
            </a:r>
            <a:r>
              <a:rPr lang="fr-FR" dirty="0"/>
              <a:t> dans des entreprises,…</a:t>
            </a:r>
            <a:endParaRPr lang="fr-BE" dirty="0"/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55B24-4BC1-16DC-943C-8E713917E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7372AC-C71B-9122-9C6F-4B9BE11FC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6229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9C83A-E2C2-D572-6D49-D762BC8EF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Approvisionnements et marchandises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3702A4-1FAC-0043-A158-16F6DC6F4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u="sng" dirty="0"/>
              <a:t>Achats</a:t>
            </a:r>
            <a:r>
              <a:rPr lang="fr-BE" dirty="0"/>
              <a:t> de </a:t>
            </a:r>
            <a:r>
              <a:rPr lang="fr-BE" dirty="0">
                <a:highlight>
                  <a:srgbClr val="FFFF00"/>
                </a:highlight>
              </a:rPr>
              <a:t>matières premières</a:t>
            </a:r>
          </a:p>
          <a:p>
            <a:r>
              <a:rPr lang="fr-BE" u="sng" dirty="0"/>
              <a:t>Achats</a:t>
            </a:r>
            <a:r>
              <a:rPr lang="fr-BE" dirty="0"/>
              <a:t> de fournitures</a:t>
            </a:r>
          </a:p>
          <a:p>
            <a:r>
              <a:rPr lang="fr-FR" u="sng" dirty="0"/>
              <a:t>Achats</a:t>
            </a:r>
            <a:r>
              <a:rPr lang="fr-FR" dirty="0"/>
              <a:t> de </a:t>
            </a:r>
            <a:r>
              <a:rPr lang="fr-FR" dirty="0">
                <a:highlight>
                  <a:srgbClr val="FFFF00"/>
                </a:highlight>
              </a:rPr>
              <a:t>services</a:t>
            </a:r>
            <a:r>
              <a:rPr lang="fr-FR" dirty="0"/>
              <a:t>, travaux et études</a:t>
            </a:r>
          </a:p>
          <a:p>
            <a:r>
              <a:rPr lang="fr-BE" dirty="0"/>
              <a:t>Sous-traitances générales</a:t>
            </a:r>
          </a:p>
          <a:p>
            <a:r>
              <a:rPr lang="fr-BE" u="sng" dirty="0"/>
              <a:t>Achats</a:t>
            </a:r>
            <a:r>
              <a:rPr lang="fr-BE" dirty="0"/>
              <a:t> de </a:t>
            </a:r>
            <a:r>
              <a:rPr lang="fr-BE" dirty="0">
                <a:highlight>
                  <a:srgbClr val="FFFF00"/>
                </a:highlight>
              </a:rPr>
              <a:t>marchandises</a:t>
            </a:r>
          </a:p>
          <a:p>
            <a:r>
              <a:rPr lang="fr-FR" dirty="0"/>
              <a:t>On y retrouve également les éventuel(le)s remises, ristournes et rabais (–) ainsi que les écritures de fin d’exercice pour comptabiliser les variations des stocks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B18E6C-AEC5-D636-0F21-FB1D3FDFB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CPT4C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B061AE9-DFB9-CE9F-09AB-C8AAA3711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2BDD-9F50-4DCA-A863-78AC04D8EDD6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845736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2020</TotalTime>
  <Words>1335</Words>
  <Application>Microsoft Office PowerPoint</Application>
  <PresentationFormat>Personnalisé</PresentationFormat>
  <Paragraphs>156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4" baseType="lpstr">
      <vt:lpstr>Aptos</vt:lpstr>
      <vt:lpstr>Aptos Display</vt:lpstr>
      <vt:lpstr>Arial</vt:lpstr>
      <vt:lpstr>Montserrat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Fonds propres, provisions pour risques et charges</vt:lpstr>
      <vt:lpstr>Frais d'établissement &amp; immobilisations</vt:lpstr>
      <vt:lpstr>Approvisionnements et marchandises</vt:lpstr>
      <vt:lpstr>Chiffre d'affaires et les différents produits d'exploitation</vt:lpstr>
      <vt:lpstr>Présentation PowerPoint</vt:lpstr>
      <vt:lpstr>Présentation PowerPoint</vt:lpstr>
      <vt:lpstr>Présentation PowerPoint</vt:lpstr>
      <vt:lpstr>Créances à un an au plus</vt:lpstr>
      <vt:lpstr>Dettes à plus d'un an</vt:lpstr>
      <vt:lpstr>Placements de trésorerie et valeurs disponibles</vt:lpstr>
      <vt:lpstr>Rémunérations, charges sociales et pensions</vt:lpstr>
      <vt:lpstr>Amortissements, réductions de valeur, provisions, fiscalité liée à l’exploitation…</vt:lpstr>
      <vt:lpstr>Charges financières</vt:lpstr>
      <vt:lpstr>Produits financiers</vt:lpstr>
      <vt:lpstr>Créances à plus d'un an</vt:lpstr>
      <vt:lpstr>Stocks et commandes en cours d'exécution</vt:lpstr>
      <vt:lpstr>Dettes à un an au plus</vt:lpstr>
      <vt:lpstr>Bilan</vt:lpstr>
      <vt:lpstr>Compte de résultats</vt:lpstr>
      <vt:lpstr>Variations des stocks</vt:lpstr>
      <vt:lpstr>Rôle du comptable</vt:lpstr>
      <vt:lpstr>Impôts sur le résultat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Sébastien Erkens</dc:creator>
  <cp:lastModifiedBy>Sebastien Erkens</cp:lastModifiedBy>
  <cp:revision>3</cp:revision>
  <dcterms:created xsi:type="dcterms:W3CDTF">2024-04-18T12:48:35Z</dcterms:created>
  <dcterms:modified xsi:type="dcterms:W3CDTF">2024-10-15T09:10:07Z</dcterms:modified>
</cp:coreProperties>
</file>